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2" r:id="rId1"/>
  </p:sldMasterIdLst>
  <p:notesMasterIdLst>
    <p:notesMasterId r:id="rId22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87" r:id="rId12"/>
    <p:sldId id="286" r:id="rId13"/>
    <p:sldId id="273" r:id="rId14"/>
    <p:sldId id="274" r:id="rId15"/>
    <p:sldId id="275" r:id="rId16"/>
    <p:sldId id="276" r:id="rId17"/>
    <p:sldId id="277" r:id="rId18"/>
    <p:sldId id="278" r:id="rId19"/>
    <p:sldId id="288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DJgGegURXPKJa1qGz5mKoUwcQ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ED50"/>
    <a:srgbClr val="F836EF"/>
    <a:srgbClr val="051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F81F94-D731-4A1F-AC80-FD990B37F61F}">
  <a:tblStyle styleId="{83F81F94-D731-4A1F-AC80-FD990B37F61F}" styleName="Table_0">
    <a:wholeTbl>
      <a:tcTxStyle b="off" i="off">
        <a:font>
          <a:latin typeface="Avenir Next LT Pro Light"/>
          <a:ea typeface="Avenir Next LT Pro Light"/>
          <a:cs typeface="Avenir Next LT Pro Light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E8E7"/>
          </a:solidFill>
        </a:fill>
      </a:tcStyle>
    </a:wholeTbl>
    <a:band1H>
      <a:tcTxStyle/>
      <a:tcStyle>
        <a:tcBdr/>
        <a:fill>
          <a:solidFill>
            <a:srgbClr val="EFC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CEC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7E8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venir Next LT Pro Light"/>
          <a:ea typeface="Avenir Next LT Pro Light"/>
          <a:cs typeface="Avenir Next LT Pro Light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A33B5BF-8996-4F8F-94B3-450EAED8FC7B}" styleName="Table_1">
    <a:wholeTbl>
      <a:tcTxStyle b="off" i="off">
        <a:font>
          <a:latin typeface="Avenir Next LT Pro Light"/>
          <a:ea typeface="Avenir Next LT Pro Light"/>
          <a:cs typeface="Avenir Next LT Pro Light"/>
        </a:font>
        <a:schemeClr val="lt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4"/>
          </a:solidFill>
        </a:fill>
      </a:tcStyle>
    </a:wholeTbl>
    <a:band1H>
      <a:tcTxStyle/>
      <a:tcStyle>
        <a:tcBdr/>
        <a:fill>
          <a:solidFill>
            <a:srgbClr val="8E5F6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8E5F61"/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  <a:fill>
          <a:solidFill>
            <a:srgbClr val="8E5F61"/>
          </a:solidFill>
        </a:fill>
      </a:tcStyle>
    </a:lastCol>
    <a:firstCol>
      <a:tcTxStyle b="on" i="off"/>
      <a:tcStyle>
        <a:tcBdr>
          <a:righ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  <a:fill>
          <a:solidFill>
            <a:srgbClr val="8E5F61"/>
          </a:solidFill>
        </a:fill>
      </a:tcStyle>
    </a:firstCol>
    <a:lastRow>
      <a:tcTxStyle b="on" i="off"/>
      <a:tcStyle>
        <a:tcBdr>
          <a:top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764F51"/>
          </a:solidFill>
        </a:fill>
      </a:tcStyle>
    </a:lastRow>
    <a:s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seCell>
    <a:s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swCell>
    <a:firstRow>
      <a:tcTxStyle b="on" i="off"/>
      <a:tcStyle>
        <a:tcBdr>
          <a:bottom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neCell>
    <a:n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nwCell>
  </a:tblStyle>
  <a:tblStyle styleId="{DD003471-E98B-477F-80BB-ECD097F40D96}" styleName="Table_2">
    <a:wholeTbl>
      <a:tcTxStyle b="off" i="off">
        <a:font>
          <a:latin typeface="Avenir Next LT Pro Light"/>
          <a:ea typeface="Avenir Next LT Pro Light"/>
          <a:cs typeface="Avenir Next LT Pro Light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venir Next LT Pro Light"/>
          <a:ea typeface="Avenir Next LT Pro Light"/>
          <a:cs typeface="Avenir Next LT Pro 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venir Next LT Pro Light"/>
          <a:ea typeface="Avenir Next LT Pro Light"/>
          <a:cs typeface="Avenir Next LT Pro 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Avenir Next LT Pro Light"/>
          <a:ea typeface="Avenir Next LT Pro Light"/>
          <a:cs typeface="Avenir Next LT Pro Light"/>
        </a:font>
        <a:schemeClr val="dk1"/>
      </a:tcTxStyle>
      <a:tcStyle>
        <a:tcBdr/>
      </a:tcStyle>
    </a:seCell>
    <a:swCell>
      <a:tcTxStyle b="on" i="off">
        <a:font>
          <a:latin typeface="Avenir Next LT Pro Light"/>
          <a:ea typeface="Avenir Next LT Pro Light"/>
          <a:cs typeface="Avenir Next LT Pro Light"/>
        </a:font>
        <a:schemeClr val="dk1"/>
      </a:tcTxStyle>
      <a:tcStyle>
        <a:tcBdr/>
      </a:tcStyle>
    </a:swCell>
    <a:firstRow>
      <a:tcTxStyle b="on" i="off">
        <a:font>
          <a:latin typeface="Avenir Next LT Pro Light"/>
          <a:ea typeface="Avenir Next LT Pro Light"/>
          <a:cs typeface="Avenir Next LT Pro Light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B9CC6CF-3442-4EB3-82C2-C71D109793F8}" styleName="Table_3">
    <a:wholeTbl>
      <a:tcTxStyle b="off" i="off">
        <a:font>
          <a:latin typeface="Avenir Next LT Pro Light"/>
          <a:ea typeface="Avenir Next LT Pro Light"/>
          <a:cs typeface="Avenir Next LT Pro Light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6EC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6EC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venir Next LT Pro Light"/>
          <a:ea typeface="Avenir Next LT Pro Light"/>
          <a:cs typeface="Avenir Next LT Pro Light"/>
        </a:font>
        <a:schemeClr val="lt1"/>
      </a:tcTxStyle>
      <a:tcStyle>
        <a:tcBdr/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DF9F078-F163-49C5-AF6F-4846E0D76706}" styleName="Table_4">
    <a:wholeTbl>
      <a:tcTxStyle b="off" i="off">
        <a:font>
          <a:latin typeface="Avenir Next LT Pro Light"/>
          <a:ea typeface="Avenir Next LT Pro Light"/>
          <a:cs typeface="Avenir Next LT Pro Light"/>
        </a:font>
        <a:schemeClr val="lt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3"/>
          </a:solidFill>
        </a:fill>
      </a:tcStyle>
    </a:wholeTbl>
    <a:band1H>
      <a:tcTxStyle/>
      <a:tcStyle>
        <a:tcBdr/>
        <a:fill>
          <a:solidFill>
            <a:srgbClr val="5A675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5A675E"/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  <a:fill>
          <a:solidFill>
            <a:srgbClr val="5A675E"/>
          </a:solidFill>
        </a:fill>
      </a:tcStyle>
    </a:lastCol>
    <a:firstCol>
      <a:tcTxStyle b="on" i="off"/>
      <a:tcStyle>
        <a:tcBdr>
          <a:righ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  <a:fill>
          <a:solidFill>
            <a:srgbClr val="5A675E"/>
          </a:solidFill>
        </a:fill>
      </a:tcStyle>
    </a:firstCol>
    <a:lastRow>
      <a:tcTxStyle b="on" i="off"/>
      <a:tcStyle>
        <a:tcBdr>
          <a:top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B564E"/>
          </a:solidFill>
        </a:fill>
      </a:tcStyle>
    </a:lastRow>
    <a:s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seCell>
    <a:s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swCell>
    <a:firstRow>
      <a:tcTxStyle b="on" i="off"/>
      <a:tcStyle>
        <a:tcBdr>
          <a:bottom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neCell>
    <a:n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nwCell>
  </a:tblStyle>
  <a:tblStyle styleId="{BDFC81F9-B5A4-475E-8FA2-34F7AD1F8486}" styleName="Table_5">
    <a:wholeTbl>
      <a:tcTxStyle b="off" i="off">
        <a:font>
          <a:latin typeface="Avenir Next LT Pro Light"/>
          <a:ea typeface="Avenir Next LT Pro Light"/>
          <a:cs typeface="Avenir Next LT Pro Light"/>
        </a:font>
        <a:schemeClr val="lt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5"/>
          </a:solidFill>
        </a:fill>
      </a:tcStyle>
    </a:wholeTbl>
    <a:band1H>
      <a:tcTxStyle/>
      <a:tcStyle>
        <a:tcBdr/>
        <a:fill>
          <a:solidFill>
            <a:srgbClr val="A3682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A3682D"/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  <a:fill>
          <a:solidFill>
            <a:srgbClr val="A3682D"/>
          </a:solidFill>
        </a:fill>
      </a:tcStyle>
    </a:lastCol>
    <a:firstCol>
      <a:tcTxStyle b="on" i="off"/>
      <a:tcStyle>
        <a:tcBdr>
          <a:righ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  <a:fill>
          <a:solidFill>
            <a:srgbClr val="A3682D"/>
          </a:solidFill>
        </a:fill>
      </a:tcStyle>
    </a:firstCol>
    <a:lastRow>
      <a:tcTxStyle b="on" i="off"/>
      <a:tcStyle>
        <a:tcBdr>
          <a:top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875725"/>
          </a:solidFill>
        </a:fill>
      </a:tcStyle>
    </a:lastRow>
    <a:s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seCell>
    <a:s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swCell>
    <a:firstRow>
      <a:tcTxStyle b="on" i="off"/>
      <a:tcStyle>
        <a:tcBdr>
          <a:bottom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neCell>
    <a:n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nwCell>
  </a:tblStyle>
  <a:tblStyle styleId="{ACAD44A3-41A7-4BFF-A15A-2E4AF0B6E6B5}" styleName="Table_6">
    <a:wholeTbl>
      <a:tcTxStyle b="off" i="off">
        <a:font>
          <a:latin typeface="Avenir Next LT Pro Light"/>
          <a:ea typeface="Avenir Next LT Pro Light"/>
          <a:cs typeface="Avenir Next LT Pro Light"/>
        </a:font>
        <a:schemeClr val="lt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343831-8D6D-4361-A9F0-E1967FB8DB07}" styleName="Table_7">
    <a:wholeTbl>
      <a:tcTxStyle b="off" i="off">
        <a:font>
          <a:latin typeface="Avenir Next LT Pro Light"/>
          <a:ea typeface="Avenir Next LT Pro Light"/>
          <a:cs typeface="Avenir Next LT Pro Light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E8E7"/>
          </a:solidFill>
        </a:fill>
      </a:tcStyle>
    </a:wholeTbl>
    <a:band1H>
      <a:tcTxStyle/>
      <a:tcStyle>
        <a:tcBdr/>
        <a:fill>
          <a:solidFill>
            <a:srgbClr val="EFC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CEC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7E8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7E8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CBABA2-102C-4D62-8DC5-421AFB375602}" styleName="Table_8">
    <a:wholeTbl>
      <a:tcTxStyle b="off" i="off">
        <a:font>
          <a:latin typeface="Avenir Next LT Pro Light"/>
          <a:ea typeface="Avenir Next LT Pro Light"/>
          <a:cs typeface="Avenir Next LT Pro Light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6E6E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6E6E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9" y="255"/>
      </p:cViewPr>
      <p:guideLst>
        <p:guide orient="horz" pos="29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an Ragab" userId="16519bcc6ac96101" providerId="LiveId" clId="{E87675F1-6897-4C0C-85CE-3FE7B9A0AF67}"/>
    <pc:docChg chg="undo redo custSel modSld">
      <pc:chgData name="Hanan Ragab" userId="16519bcc6ac96101" providerId="LiveId" clId="{E87675F1-6897-4C0C-85CE-3FE7B9A0AF67}" dt="2025-10-17T15:21:29.778" v="4" actId="6549"/>
      <pc:docMkLst>
        <pc:docMk/>
      </pc:docMkLst>
      <pc:sldChg chg="modSp mod">
        <pc:chgData name="Hanan Ragab" userId="16519bcc6ac96101" providerId="LiveId" clId="{E87675F1-6897-4C0C-85CE-3FE7B9A0AF67}" dt="2025-10-17T15:21:29.778" v="4" actId="6549"/>
        <pc:sldMkLst>
          <pc:docMk/>
          <pc:sldMk cId="0" sldId="277"/>
        </pc:sldMkLst>
        <pc:spChg chg="mod">
          <ac:chgData name="Hanan Ragab" userId="16519bcc6ac96101" providerId="LiveId" clId="{E87675F1-6897-4C0C-85CE-3FE7B9A0AF67}" dt="2025-10-17T15:21:29.778" v="4" actId="6549"/>
          <ac:spMkLst>
            <pc:docMk/>
            <pc:sldMk cId="0" sldId="277"/>
            <ac:spMk id="468" creationId="{00000000-0000-0000-0000-000000000000}"/>
          </ac:spMkLst>
        </pc:spChg>
        <pc:spChg chg="mod">
          <ac:chgData name="Hanan Ragab" userId="16519bcc6ac96101" providerId="LiveId" clId="{E87675F1-6897-4C0C-85CE-3FE7B9A0AF67}" dt="2025-10-17T15:21:25.338" v="2" actId="1076"/>
          <ac:spMkLst>
            <pc:docMk/>
            <pc:sldMk cId="0" sldId="277"/>
            <ac:spMk id="47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scotland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Pharmacology 19 Con.</c:v>
                </c:pt>
                <c:pt idx="1">
                  <c:v>scientific con. Of international pharmacology</c:v>
                </c:pt>
                <c:pt idx="2">
                  <c:v> Training OPPM   </c:v>
                </c:pt>
                <c:pt idx="3">
                  <c:v>Training OPPM  </c:v>
                </c:pt>
                <c:pt idx="4">
                  <c:v>perconized Medicine</c:v>
                </c:pt>
                <c:pt idx="5">
                  <c:v>oppm &amp; perconized medicine</c:v>
                </c:pt>
                <c:pt idx="6">
                  <c:v>International con. In oman for pharmacy</c:v>
                </c:pt>
                <c:pt idx="7">
                  <c:v>oppm &amp; perconized medicine</c:v>
                </c:pt>
                <c:pt idx="8">
                  <c:v>oppm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1-40ED-86F0-2687A057B3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scotland - united kingdom</c:v>
                </c:pt>
              </c:strCache>
            </c:strRef>
          </c:tx>
          <c:spPr>
            <a:solidFill>
              <a:srgbClr val="F836EF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Pharmacology 19 Con.</c:v>
                </c:pt>
                <c:pt idx="1">
                  <c:v>scientific con. Of international pharmacology</c:v>
                </c:pt>
                <c:pt idx="2">
                  <c:v> Training OPPM   </c:v>
                </c:pt>
                <c:pt idx="3">
                  <c:v>Training OPPM  </c:v>
                </c:pt>
                <c:pt idx="4">
                  <c:v>perconized Medicine</c:v>
                </c:pt>
                <c:pt idx="5">
                  <c:v>oppm &amp; perconized medicine</c:v>
                </c:pt>
                <c:pt idx="6">
                  <c:v>International con. In oman for pharmacy</c:v>
                </c:pt>
                <c:pt idx="7">
                  <c:v>oppm &amp; perconized medicine</c:v>
                </c:pt>
                <c:pt idx="8">
                  <c:v>oppm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6AF1-40ED-86F0-2687A057B3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Grece</c:v>
                </c:pt>
              </c:strCache>
            </c:strRef>
          </c:tx>
          <c:spPr>
            <a:solidFill>
              <a:srgbClr val="09ED50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Pharmacology 19 Con.</c:v>
                </c:pt>
                <c:pt idx="1">
                  <c:v>scientific con. Of international pharmacology</c:v>
                </c:pt>
                <c:pt idx="2">
                  <c:v> Training OPPM   </c:v>
                </c:pt>
                <c:pt idx="3">
                  <c:v>Training OPPM  </c:v>
                </c:pt>
                <c:pt idx="4">
                  <c:v>perconized Medicine</c:v>
                </c:pt>
                <c:pt idx="5">
                  <c:v>oppm &amp; perconized medicine</c:v>
                </c:pt>
                <c:pt idx="6">
                  <c:v>International con. In oman for pharmacy</c:v>
                </c:pt>
                <c:pt idx="7">
                  <c:v>oppm &amp; perconized medicine</c:v>
                </c:pt>
                <c:pt idx="8">
                  <c:v>oppm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F1-40ED-86F0-2687A057B3E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kiel - Germany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Pharmacology 19 Con.</c:v>
                </c:pt>
                <c:pt idx="1">
                  <c:v>scientific con. Of international pharmacology</c:v>
                </c:pt>
                <c:pt idx="2">
                  <c:v> Training OPPM   </c:v>
                </c:pt>
                <c:pt idx="3">
                  <c:v>Training OPPM  </c:v>
                </c:pt>
                <c:pt idx="4">
                  <c:v>perconized Medicine</c:v>
                </c:pt>
                <c:pt idx="5">
                  <c:v>oppm &amp; perconized medicine</c:v>
                </c:pt>
                <c:pt idx="6">
                  <c:v>International con. In oman for pharmacy</c:v>
                </c:pt>
                <c:pt idx="7">
                  <c:v>oppm &amp; perconized medicine</c:v>
                </c:pt>
                <c:pt idx="8">
                  <c:v>oppm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F1-40ED-86F0-2687A057B3E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Buriet - Labanon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Pharmacology 19 Con.</c:v>
                </c:pt>
                <c:pt idx="1">
                  <c:v>scientific con. Of international pharmacology</c:v>
                </c:pt>
                <c:pt idx="2">
                  <c:v> Training OPPM   </c:v>
                </c:pt>
                <c:pt idx="3">
                  <c:v>Training OPPM  </c:v>
                </c:pt>
                <c:pt idx="4">
                  <c:v>perconized Medicine</c:v>
                </c:pt>
                <c:pt idx="5">
                  <c:v>oppm &amp; perconized medicine</c:v>
                </c:pt>
                <c:pt idx="6">
                  <c:v>International con. In oman for pharmacy</c:v>
                </c:pt>
                <c:pt idx="7">
                  <c:v>oppm &amp; perconized medicine</c:v>
                </c:pt>
                <c:pt idx="8">
                  <c:v>oppm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F1-40ED-86F0-2687A057B3E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Spain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Pharmacology 19 Con.</c:v>
                </c:pt>
                <c:pt idx="1">
                  <c:v>scientific con. Of international pharmacology</c:v>
                </c:pt>
                <c:pt idx="2">
                  <c:v> Training OPPM   </c:v>
                </c:pt>
                <c:pt idx="3">
                  <c:v>Training OPPM  </c:v>
                </c:pt>
                <c:pt idx="4">
                  <c:v>perconized Medicine</c:v>
                </c:pt>
                <c:pt idx="5">
                  <c:v>oppm &amp; perconized medicine</c:v>
                </c:pt>
                <c:pt idx="6">
                  <c:v>International con. In oman for pharmacy</c:v>
                </c:pt>
                <c:pt idx="7">
                  <c:v>oppm &amp; perconized medicine</c:v>
                </c:pt>
                <c:pt idx="8">
                  <c:v>oppm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F1-40ED-86F0-2687A057B3E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Oman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E9D-4312-A48A-9B2A2983822C}"/>
              </c:ext>
            </c:extLst>
          </c:dPt>
          <c:cat>
            <c:strRef>
              <c:f>Sheet1!$A$2:$A$10</c:f>
              <c:strCache>
                <c:ptCount val="9"/>
                <c:pt idx="0">
                  <c:v>Pharmacology 19 Con.</c:v>
                </c:pt>
                <c:pt idx="1">
                  <c:v>scientific con. Of international pharmacology</c:v>
                </c:pt>
                <c:pt idx="2">
                  <c:v> Training OPPM   </c:v>
                </c:pt>
                <c:pt idx="3">
                  <c:v>Training OPPM  </c:v>
                </c:pt>
                <c:pt idx="4">
                  <c:v>perconized Medicine</c:v>
                </c:pt>
                <c:pt idx="5">
                  <c:v>oppm &amp; perconized medicine</c:v>
                </c:pt>
                <c:pt idx="6">
                  <c:v>International con. In oman for pharmacy</c:v>
                </c:pt>
                <c:pt idx="7">
                  <c:v>oppm &amp; perconized medicine</c:v>
                </c:pt>
                <c:pt idx="8">
                  <c:v>oppm</c:v>
                </c:pt>
              </c:strCache>
            </c:strRef>
          </c:cat>
          <c:val>
            <c:numRef>
              <c:f>Sheet1!$H$2:$H$10</c:f>
              <c:numCache>
                <c:formatCode>General</c:formatCode>
                <c:ptCount val="9"/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F1-40ED-86F0-2687A057B3E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UAE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Pharmacology 19 Con.</c:v>
                </c:pt>
                <c:pt idx="1">
                  <c:v>scientific con. Of international pharmacology</c:v>
                </c:pt>
                <c:pt idx="2">
                  <c:v> Training OPPM   </c:v>
                </c:pt>
                <c:pt idx="3">
                  <c:v>Training OPPM  </c:v>
                </c:pt>
                <c:pt idx="4">
                  <c:v>perconized Medicine</c:v>
                </c:pt>
                <c:pt idx="5">
                  <c:v>oppm &amp; perconized medicine</c:v>
                </c:pt>
                <c:pt idx="6">
                  <c:v>International con. In oman for pharmacy</c:v>
                </c:pt>
                <c:pt idx="7">
                  <c:v>oppm &amp; perconized medicine</c:v>
                </c:pt>
                <c:pt idx="8">
                  <c:v>oppm</c:v>
                </c:pt>
              </c:strCache>
            </c:strRef>
          </c:cat>
          <c:val>
            <c:numRef>
              <c:f>Sheet1!$I$2:$I$10</c:f>
              <c:numCache>
                <c:formatCode>General</c:formatCode>
                <c:ptCount val="9"/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F1-40ED-86F0-2687A057B3E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Newcastle - England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Pharmacology 19 Con.</c:v>
                </c:pt>
                <c:pt idx="1">
                  <c:v>scientific con. Of international pharmacology</c:v>
                </c:pt>
                <c:pt idx="2">
                  <c:v> Training OPPM   </c:v>
                </c:pt>
                <c:pt idx="3">
                  <c:v>Training OPPM  </c:v>
                </c:pt>
                <c:pt idx="4">
                  <c:v>perconized Medicine</c:v>
                </c:pt>
                <c:pt idx="5">
                  <c:v>oppm &amp; perconized medicine</c:v>
                </c:pt>
                <c:pt idx="6">
                  <c:v>International con. In oman for pharmacy</c:v>
                </c:pt>
                <c:pt idx="7">
                  <c:v>oppm &amp; perconized medicine</c:v>
                </c:pt>
                <c:pt idx="8">
                  <c:v>oppm</c:v>
                </c:pt>
              </c:strCache>
            </c:strRef>
          </c:cat>
          <c:val>
            <c:numRef>
              <c:f>Sheet1!$J$2:$J$10</c:f>
              <c:numCache>
                <c:formatCode>General</c:formatCode>
                <c:ptCount val="9"/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F1-40ED-86F0-2687A057B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9551135"/>
        <c:axId val="1499551967"/>
      </c:barChart>
      <c:catAx>
        <c:axId val="149955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ar-EG"/>
          </a:p>
        </c:txPr>
        <c:crossAx val="1499551967"/>
        <c:crosses val="autoZero"/>
        <c:auto val="1"/>
        <c:lblAlgn val="ctr"/>
        <c:lblOffset val="100"/>
        <c:noMultiLvlLbl val="0"/>
      </c:catAx>
      <c:valAx>
        <c:axId val="149955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ar-EG"/>
          </a:p>
        </c:txPr>
        <c:crossAx val="149955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ar-E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C00000"/>
          </a:solidFill>
        </a:defRPr>
      </a:pPr>
      <a:endParaRPr lang="ar-E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2" name="Google Shape;3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3" name="Google Shape;58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A820E-E5F2-AA8B-EE14-3D7EA91E6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83D74-A2E9-AA37-1AF6-823FE88E9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69647-25C3-8D0E-E791-76E9DBA4A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9B022-3ACC-85B5-4DBA-F08523ED4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65541-C2F5-F8DA-4F80-56C4D833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5301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6BEA3-AE24-6F42-305E-FA92A0118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C228A0-331A-37B0-D6AC-6E674E552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F11C6-49BD-AC7C-79DA-F26859A1D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412C5-34AB-C0E4-FC95-3A5089EE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53933-6663-7907-7739-AE9E4401C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3671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701804-4A6A-9DFB-5706-F933C9A9B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256BB0-FFF5-FFF7-4684-D3CD4EE6F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E1078-EDBC-90F2-2B1C-666C79EA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D6F11-5A1E-7CA6-DE40-4D4B0D93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4B16A-070E-AF91-CBC1-DEF1E7DA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553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2">
  <p:cSld name="Title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2197100" y="1079500"/>
            <a:ext cx="7797799" cy="254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972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4">
  <p:cSld name="Title and content 4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>
            <a:spLocks noGrp="1"/>
          </p:cNvSpPr>
          <p:nvPr>
            <p:ph type="title"/>
          </p:nvPr>
        </p:nvSpPr>
        <p:spPr>
          <a:xfrm>
            <a:off x="1066800" y="777246"/>
            <a:ext cx="100584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1"/>
          </p:nvPr>
        </p:nvSpPr>
        <p:spPr>
          <a:xfrm>
            <a:off x="1711243" y="2287435"/>
            <a:ext cx="8769514" cy="376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venir"/>
              <a:buNone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venir"/>
              <a:buNone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1102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2 Content ">
  <p:cSld name="Title and 2 Content 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3886200" cy="230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5534660" y="548641"/>
            <a:ext cx="6130625" cy="230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Font typeface="Rockwell"/>
              <a:buAutoNum type="arabicPeriod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Font typeface="Rockwell"/>
              <a:buAutoNum type="arabicPeriod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Font typeface="Rockwell"/>
              <a:buAutoNum type="arabicPeriod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Font typeface="Rockwell"/>
              <a:buAutoNum type="arabicPeriod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Font typeface="Rockwell"/>
              <a:buAutoNum type="arabicPeriod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body" idx="2"/>
          </p:nvPr>
        </p:nvSpPr>
        <p:spPr>
          <a:xfrm>
            <a:off x="5520387" y="3735238"/>
            <a:ext cx="6130625" cy="25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Font typeface="Noto Sans Symbols"/>
              <a:buChar char="·"/>
              <a:defRPr sz="1800" i="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Char char="·"/>
              <a:defRPr sz="1800" i="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venir"/>
              <a:buNone/>
              <a:defRPr sz="1800" i="0"/>
            </a:lvl4pPr>
            <a:lvl5pPr marL="2286000" lvl="4" indent="-3302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Char char="·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3178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Break 1">
  <p:cSld name="Section Break 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ctrTitle"/>
          </p:nvPr>
        </p:nvSpPr>
        <p:spPr>
          <a:xfrm>
            <a:off x="1085851" y="2165174"/>
            <a:ext cx="6118224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>
            <a:spLocks noGrp="1"/>
          </p:cNvSpPr>
          <p:nvPr>
            <p:ph type="pic" idx="2"/>
          </p:nvPr>
        </p:nvSpPr>
        <p:spPr>
          <a:xfrm>
            <a:off x="8329613" y="0"/>
            <a:ext cx="3862387" cy="22860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38"/>
          <p:cNvSpPr>
            <a:spLocks noGrp="1"/>
          </p:cNvSpPr>
          <p:nvPr>
            <p:ph type="pic" idx="3"/>
          </p:nvPr>
        </p:nvSpPr>
        <p:spPr>
          <a:xfrm>
            <a:off x="8329200" y="2286000"/>
            <a:ext cx="3862387" cy="22860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38"/>
          <p:cNvSpPr>
            <a:spLocks noGrp="1"/>
          </p:cNvSpPr>
          <p:nvPr>
            <p:ph type="pic" idx="4"/>
          </p:nvPr>
        </p:nvSpPr>
        <p:spPr>
          <a:xfrm>
            <a:off x="8329200" y="4572000"/>
            <a:ext cx="3862387" cy="2286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5688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">
  <p:cSld name="Introduc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9"/>
          <p:cNvSpPr txBox="1">
            <a:spLocks noGrp="1"/>
          </p:cNvSpPr>
          <p:nvPr>
            <p:ph type="title"/>
          </p:nvPr>
        </p:nvSpPr>
        <p:spPr>
          <a:xfrm>
            <a:off x="4984750" y="548640"/>
            <a:ext cx="6120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9"/>
          <p:cNvSpPr>
            <a:spLocks noGrp="1"/>
          </p:cNvSpPr>
          <p:nvPr>
            <p:ph type="pic" idx="2"/>
          </p:nvPr>
        </p:nvSpPr>
        <p:spPr>
          <a:xfrm>
            <a:off x="0" y="0"/>
            <a:ext cx="38703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39"/>
          <p:cNvSpPr txBox="1">
            <a:spLocks noGrp="1"/>
          </p:cNvSpPr>
          <p:nvPr>
            <p:ph type="body" idx="1"/>
          </p:nvPr>
        </p:nvSpPr>
        <p:spPr>
          <a:xfrm>
            <a:off x="4984750" y="2759076"/>
            <a:ext cx="6121400" cy="300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venir"/>
              <a:buNone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venir"/>
              <a:buNone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9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9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9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124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0"/>
          <p:cNvSpPr txBox="1">
            <a:spLocks noGrp="1"/>
          </p:cNvSpPr>
          <p:nvPr>
            <p:ph type="ctrTitle"/>
          </p:nvPr>
        </p:nvSpPr>
        <p:spPr>
          <a:xfrm>
            <a:off x="7766050" y="1079500"/>
            <a:ext cx="3884962" cy="21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0"/>
          <p:cNvSpPr txBox="1">
            <a:spLocks noGrp="1"/>
          </p:cNvSpPr>
          <p:nvPr>
            <p:ph type="subTitle" idx="1"/>
          </p:nvPr>
        </p:nvSpPr>
        <p:spPr>
          <a:xfrm>
            <a:off x="7766051" y="4113213"/>
            <a:ext cx="388496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i="1"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40"/>
          <p:cNvSpPr>
            <a:spLocks noGrp="1"/>
          </p:cNvSpPr>
          <p:nvPr>
            <p:ph type="pic" idx="2"/>
          </p:nvPr>
        </p:nvSpPr>
        <p:spPr>
          <a:xfrm>
            <a:off x="541338" y="539750"/>
            <a:ext cx="6670675" cy="575945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1215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">
  <p:cSld name="Agend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 txBox="1">
            <a:spLocks noGrp="1"/>
          </p:cNvSpPr>
          <p:nvPr>
            <p:ph type="title"/>
          </p:nvPr>
        </p:nvSpPr>
        <p:spPr>
          <a:xfrm>
            <a:off x="565150" y="548640"/>
            <a:ext cx="5486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body" idx="1"/>
          </p:nvPr>
        </p:nvSpPr>
        <p:spPr>
          <a:xfrm>
            <a:off x="565149" y="2759076"/>
            <a:ext cx="5486399" cy="300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venir"/>
              <a:buNone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·"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venir"/>
              <a:buNone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 sz="1800"/>
            </a:lvl5pPr>
            <a:lvl6pPr marL="274320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0492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5">
  <p:cSld name="Title and Content 5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4"/>
          <p:cNvSpPr txBox="1">
            <a:spLocks noGrp="1"/>
          </p:cNvSpPr>
          <p:nvPr>
            <p:ph type="title"/>
          </p:nvPr>
        </p:nvSpPr>
        <p:spPr>
          <a:xfrm>
            <a:off x="7091677" y="548640"/>
            <a:ext cx="46634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4"/>
          <p:cNvSpPr txBox="1">
            <a:spLocks noGrp="1"/>
          </p:cNvSpPr>
          <p:nvPr>
            <p:ph type="body" idx="1"/>
          </p:nvPr>
        </p:nvSpPr>
        <p:spPr>
          <a:xfrm>
            <a:off x="548640" y="548640"/>
            <a:ext cx="5575300" cy="5656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 sz="1800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venir"/>
              <a:buNone/>
              <a:defRPr sz="1800"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 sz="1800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venir"/>
              <a:buNone/>
              <a:defRPr sz="1800"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44"/>
          <p:cNvSpPr txBox="1">
            <a:spLocks noGrp="1"/>
          </p:cNvSpPr>
          <p:nvPr>
            <p:ph type="body" idx="2"/>
          </p:nvPr>
        </p:nvSpPr>
        <p:spPr>
          <a:xfrm>
            <a:off x="7091676" y="2751236"/>
            <a:ext cx="4663440" cy="345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0" rIns="0" bIns="0" anchor="t" anchorCtr="0">
            <a:no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Font typeface="Rockwell"/>
              <a:buAutoNum type="arabicPeriod"/>
              <a:defRPr sz="1800"/>
            </a:lvl1pPr>
            <a:lvl2pPr marL="914400" lvl="1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Font typeface="Rockwell"/>
              <a:buAutoNum type="arabicPeriod"/>
              <a:defRPr sz="1800"/>
            </a:lvl2pPr>
            <a:lvl3pPr marL="1371600" lvl="2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Font typeface="Rockwell"/>
              <a:buAutoNum type="arabicPeriod"/>
              <a:defRPr sz="1800"/>
            </a:lvl3pPr>
            <a:lvl4pPr marL="1828800" lvl="3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Font typeface="Rockwell"/>
              <a:buAutoNum type="arabicPeriod"/>
              <a:defRPr sz="1800"/>
            </a:lvl4pPr>
            <a:lvl5pPr marL="2286000" lvl="4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Font typeface="Rockwell"/>
              <a:buAutoNum type="arabicPeriod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4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4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4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019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1B00-F465-20F6-3C80-C65E44E2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AE49-F71C-C995-BE31-F1F8BA8C3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A9C0E-26D0-915C-E0C9-CBCF232C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88ED0-FD7B-3E65-7A1B-353606140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F7711-FFFB-C869-5B82-DEE68826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59023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1">
  <p:cSld name="Closing 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5"/>
          <p:cNvSpPr txBox="1">
            <a:spLocks noGrp="1"/>
          </p:cNvSpPr>
          <p:nvPr>
            <p:ph type="ctrTitle"/>
          </p:nvPr>
        </p:nvSpPr>
        <p:spPr>
          <a:xfrm>
            <a:off x="3870326" y="539751"/>
            <a:ext cx="4451349" cy="208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5"/>
          <p:cNvSpPr txBox="1">
            <a:spLocks noGrp="1"/>
          </p:cNvSpPr>
          <p:nvPr>
            <p:ph type="subTitle" idx="1"/>
          </p:nvPr>
        </p:nvSpPr>
        <p:spPr>
          <a:xfrm>
            <a:off x="3870326" y="4248000"/>
            <a:ext cx="4451349" cy="208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1"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23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8ACD1-EA0F-A860-0661-B968E6747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7D4B4-52B6-0FCE-67E1-7A07007B7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E9FE0-7836-7B97-9942-EDFA57D17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8E7F6-695D-6C3D-92A9-35912B63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D1EB7-1058-4401-35DB-324D01A2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1126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A251F-B44B-BC5D-584B-40D9CDFB6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B4CC7-C30C-A109-1A44-B932261B8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005E2-D184-0C9A-DBC8-3178756BC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B025C-A487-F07B-A27A-5076D5EAA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A0350-FC64-268D-0EAB-883E99091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9924A-E80E-102E-1CA2-B593AE91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9620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734C-03E4-46BB-6CEB-C2C78FCD5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1C7A5-8CDD-21ED-A5B0-0B44A2908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006D1-FBEC-B63B-4AAC-1BE887FEB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0E7D2D-812B-DEE3-3352-DA0A74A3B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E07F12-CF35-7C6F-BA11-6FE6844F4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AA7945-DF52-0432-052A-32B6BAF7D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996C79-14EC-BB9B-0FD0-D65F8C32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AD531-9027-EE40-8F3F-5F7CBA0A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96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56DCC-A5B6-30DC-3E57-F9648247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055FE9-6E96-16DD-419F-2B8EEA568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54FB2-64F2-E673-7FFA-CB929B5AE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6A71A-C470-781D-D6AE-66797E51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534523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21B5AD-1B3A-F6EB-8CC5-4CBCB827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CC191A-42C0-72CD-CABA-EB5F7FF47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5365-15B0-A74D-9AF6-ECBF55B07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997603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F9FA6-FBDB-14BC-3EB4-159DF964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D5648-0545-F2E7-689C-9AF4E475D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B4043-EE82-05C5-410F-208E278A8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6D92B-F514-606B-E772-AB919A5C5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1D4FB-D1BF-17D3-0170-00E3A385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D7A1F-EE97-017C-8CFF-155ED500A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731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D5104-39E6-CB54-3E7D-1981DC260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E108BF-CD05-C753-BC48-99E3F8C9C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CCC8A-67AE-A085-E8C6-66F6C15C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AB99A-321A-6434-CFFA-059D9BE1F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AC602-2A3F-CF1D-14B8-778C45F5A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AABAE-1264-3636-7163-699AC80D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765842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A8A51-8238-59FE-0A85-AFBF5D88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BF291-6E85-5C24-0857-96C044AE1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C582B-F561-CE6D-BBEE-4933B7D9E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6DE28-DA81-12F0-93A1-04BF9BD6D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78DE0-0A38-9FF4-5FF4-6129B5669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3004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4" r:id="rId19"/>
    <p:sldLayoutId id="2147483695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"/>
          <p:cNvSpPr txBox="1">
            <a:spLocks noGrp="1"/>
          </p:cNvSpPr>
          <p:nvPr>
            <p:ph type="ctrTitle"/>
          </p:nvPr>
        </p:nvSpPr>
        <p:spPr>
          <a:xfrm>
            <a:off x="1915743" y="2357924"/>
            <a:ext cx="7797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B67"/>
              </a:buClr>
              <a:buSzPts val="6000"/>
              <a:buFont typeface="Times New Roman"/>
              <a:buNone/>
            </a:pPr>
            <a:r>
              <a:rPr lang="en-US" sz="6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Annual Report</a:t>
            </a:r>
            <a:endParaRPr sz="60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1"/>
          <p:cNvSpPr txBox="1"/>
          <p:nvPr/>
        </p:nvSpPr>
        <p:spPr>
          <a:xfrm>
            <a:off x="3470800" y="3237425"/>
            <a:ext cx="76353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latin typeface="Times New Roman"/>
                <a:ea typeface="Times New Roman"/>
                <a:cs typeface="Times New Roman"/>
                <a:sym typeface="Times New Roman"/>
              </a:rPr>
              <a:t>For Graduate Studies and Research Activities</a:t>
            </a:r>
            <a:endParaRPr sz="4800" b="1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3" name="Google Shape;233;p1" descr="A group of graduates throwing their caps in the ai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4336" y="27590"/>
            <a:ext cx="3658103" cy="274323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34" name="Google Shape;234;p1"/>
          <p:cNvSpPr/>
          <p:nvPr/>
        </p:nvSpPr>
        <p:spPr>
          <a:xfrm rot="-307323">
            <a:off x="349867" y="-46791"/>
            <a:ext cx="4403830" cy="6700426"/>
          </a:xfrm>
          <a:prstGeom prst="blockArc">
            <a:avLst>
              <a:gd name="adj1" fmla="val 2444083"/>
              <a:gd name="adj2" fmla="val 18630850"/>
              <a:gd name="adj3" fmla="val 45896"/>
            </a:avLst>
          </a:prstGeom>
          <a:blipFill rotWithShape="1">
            <a:blip r:embed="rId4">
              <a:alphaModFix amt="94000"/>
            </a:blip>
            <a:stretch>
              <a:fillRect l="-6596" t="-1540" r="-18400" b="-1540"/>
            </a:stretch>
          </a:blipFill>
          <a:ln w="10775" cap="flat" cmpd="sng">
            <a:solidFill>
              <a:srgbClr val="591E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"/>
          <p:cNvSpPr txBox="1">
            <a:spLocks noGrp="1"/>
          </p:cNvSpPr>
          <p:nvPr>
            <p:ph type="title"/>
          </p:nvPr>
        </p:nvSpPr>
        <p:spPr>
          <a:xfrm>
            <a:off x="1131660" y="0"/>
            <a:ext cx="10026650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Times New Roman"/>
              <a:buNone/>
            </a:pPr>
            <a:r>
              <a:rPr lang="en-US" sz="6000" b="1" dirty="0">
                <a:latin typeface="Times New Roman"/>
                <a:cs typeface="Times New Roman"/>
                <a:sym typeface="Times New Roman"/>
              </a:rPr>
              <a:t>Professional Certificates</a:t>
            </a:r>
            <a:endParaRPr dirty="0"/>
          </a:p>
        </p:txBody>
      </p:sp>
      <p:sp>
        <p:nvSpPr>
          <p:cNvPr id="385" name="Google Shape;385;p12"/>
          <p:cNvSpPr txBox="1">
            <a:spLocks noGrp="1"/>
          </p:cNvSpPr>
          <p:nvPr>
            <p:ph type="body" idx="1"/>
          </p:nvPr>
        </p:nvSpPr>
        <p:spPr>
          <a:xfrm>
            <a:off x="457200" y="904198"/>
            <a:ext cx="11375571" cy="580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00" lvl="0" indent="-360000" algn="just">
              <a:lnSpc>
                <a:spcPct val="100000"/>
              </a:lnSpc>
              <a:spcBef>
                <a:spcPts val="0"/>
              </a:spcBef>
              <a:buSzPts val="1900"/>
              <a:buFont typeface="Noto Sans Symbols"/>
              <a:buChar char="❑"/>
            </a:pPr>
            <a:r>
              <a:rPr lang="ar-EG" altLang="ar-EG" sz="2800" b="0" kern="0" dirty="0">
                <a:latin typeface="inherit"/>
              </a:rPr>
              <a:t>A professional certificate entitled “ِ</a:t>
            </a:r>
            <a:r>
              <a:rPr lang="en-US" altLang="ar-EG" sz="2800" kern="0" dirty="0">
                <a:solidFill>
                  <a:srgbClr val="C00000"/>
                </a:solidFill>
                <a:latin typeface="inherit"/>
              </a:rPr>
              <a:t>Application of Genomics and Pharmacogenomics in cancer</a:t>
            </a:r>
            <a:r>
              <a:rPr lang="en-US" altLang="ar-EG" sz="2800" b="0" kern="0" dirty="0">
                <a:latin typeface="inherit"/>
              </a:rPr>
              <a:t>”</a:t>
            </a:r>
            <a:r>
              <a:rPr lang="ar-EG" altLang="ar-EG" sz="2800" b="0" kern="0" dirty="0">
                <a:latin typeface="inherit"/>
              </a:rPr>
              <a:t> granted by the Departments of Biochemistry and Pharmacology and Toxicology. It was offered on </a:t>
            </a:r>
            <a:r>
              <a:rPr lang="en-US" altLang="ar-EG" sz="2800" b="0" kern="0" dirty="0">
                <a:latin typeface="inherit"/>
              </a:rPr>
              <a:t>13/8/2023</a:t>
            </a:r>
            <a:r>
              <a:rPr lang="ar-EG" altLang="ar-EG" sz="2800" b="0" kern="0" dirty="0">
                <a:latin typeface="inherit"/>
              </a:rPr>
              <a:t> and extended until </a:t>
            </a:r>
            <a:r>
              <a:rPr lang="en-US" altLang="ar-EG" sz="2800" b="0" kern="0" dirty="0">
                <a:latin typeface="inherit"/>
              </a:rPr>
              <a:t>30/8/2023 </a:t>
            </a:r>
            <a:r>
              <a:rPr lang="ar-EG" altLang="ar-EG" sz="2800" b="0" kern="0" dirty="0">
                <a:latin typeface="inherit"/>
              </a:rPr>
              <a:t>, and  </a:t>
            </a:r>
            <a:r>
              <a:rPr lang="en-US" altLang="ar-EG" sz="2800" b="0" kern="0" dirty="0">
                <a:latin typeface="inherit"/>
              </a:rPr>
              <a:t>23 </a:t>
            </a:r>
            <a:r>
              <a:rPr lang="ar-EG" altLang="ar-EG" sz="2800" b="0" kern="0" dirty="0">
                <a:latin typeface="inherit"/>
              </a:rPr>
              <a:t>graduate students enrolled in it </a:t>
            </a:r>
            <a:r>
              <a:rPr lang="en-US" altLang="ar-EG" sz="2800" b="0" kern="0" dirty="0">
                <a:latin typeface="inherit"/>
              </a:rPr>
              <a:t>.</a:t>
            </a:r>
            <a:endParaRPr lang="ar-EG" altLang="ar-EG" sz="2800" b="0" kern="0" dirty="0">
              <a:latin typeface="inherit"/>
            </a:endParaRP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buSzPts val="1900"/>
              <a:buFont typeface="Noto Sans Symbols"/>
              <a:buChar char="❑"/>
            </a:pPr>
            <a:r>
              <a:rPr lang="ar-EG" altLang="ar-EG" sz="2800" b="0" kern="0" dirty="0">
                <a:latin typeface="inherit"/>
              </a:rPr>
              <a:t>A professional certificate entitled </a:t>
            </a:r>
            <a:r>
              <a:rPr lang="en-US" altLang="ar-EG" sz="2800" b="0" kern="0" dirty="0">
                <a:latin typeface="inherit"/>
              </a:rPr>
              <a:t>”</a:t>
            </a:r>
            <a:r>
              <a:rPr lang="ar-EG" sz="2800" kern="0" dirty="0">
                <a:solidFill>
                  <a:srgbClr val="C00000"/>
                </a:solidFill>
                <a:latin typeface="inherit"/>
                <a:sym typeface="Times New Roman"/>
              </a:rPr>
              <a:t>Neuropsychiatric clinical pharmacy practice</a:t>
            </a:r>
            <a:r>
              <a:rPr lang="en-US" sz="2800" b="0" kern="0" dirty="0">
                <a:latin typeface="inherit"/>
                <a:sym typeface="Times New Roman"/>
              </a:rPr>
              <a:t>”</a:t>
            </a:r>
            <a:r>
              <a:rPr lang="ar-EG" altLang="ar-EG" sz="2800" b="0" kern="0" dirty="0">
                <a:latin typeface="inherit"/>
              </a:rPr>
              <a:t> granted by the Departments of </a:t>
            </a:r>
            <a:r>
              <a:rPr lang="en-US" altLang="ar-EG" sz="2800" b="0" kern="0" dirty="0">
                <a:latin typeface="inherit"/>
              </a:rPr>
              <a:t>Clinical </a:t>
            </a:r>
            <a:r>
              <a:rPr lang="en-US" altLang="ar-EG" sz="2800" b="0" kern="0" dirty="0" err="1">
                <a:latin typeface="inherit"/>
              </a:rPr>
              <a:t>Pharmay</a:t>
            </a:r>
            <a:r>
              <a:rPr lang="en-US" altLang="ar-EG" sz="2800" b="0" kern="0" dirty="0">
                <a:latin typeface="inherit"/>
              </a:rPr>
              <a:t> &amp; Pharmacy Practice</a:t>
            </a:r>
            <a:r>
              <a:rPr lang="ar-EG" altLang="ar-EG" sz="2800" b="0" kern="0" dirty="0">
                <a:latin typeface="inherit"/>
              </a:rPr>
              <a:t>. It was offered on </a:t>
            </a:r>
            <a:r>
              <a:rPr lang="en-US" altLang="ar-EG" sz="2800" b="0" kern="0" dirty="0">
                <a:latin typeface="inherit"/>
              </a:rPr>
              <a:t>20/4/2024</a:t>
            </a:r>
            <a:r>
              <a:rPr lang="ar-EG" altLang="ar-EG" sz="2800" b="0" kern="0" dirty="0">
                <a:latin typeface="inherit"/>
              </a:rPr>
              <a:t> </a:t>
            </a:r>
            <a:r>
              <a:rPr lang="en-US" altLang="ar-EG" sz="2800" b="0" kern="0" dirty="0">
                <a:latin typeface="inherit"/>
              </a:rPr>
              <a:t>with</a:t>
            </a:r>
            <a:r>
              <a:rPr lang="ar-EG" altLang="ar-EG" sz="2800" b="0" kern="0" dirty="0">
                <a:latin typeface="inherit"/>
              </a:rPr>
              <a:t> </a:t>
            </a:r>
            <a:r>
              <a:rPr lang="en-US" altLang="ar-EG" sz="2800" b="0" kern="0" dirty="0">
                <a:latin typeface="inherit"/>
              </a:rPr>
              <a:t>36 </a:t>
            </a:r>
            <a:r>
              <a:rPr lang="ar-EG" altLang="ar-EG" sz="2800" b="0" kern="0" dirty="0">
                <a:latin typeface="inherit"/>
              </a:rPr>
              <a:t>graduate students enrolled in it </a:t>
            </a:r>
            <a:r>
              <a:rPr lang="en-US" altLang="ar-EG" sz="2800" b="0" kern="0" dirty="0">
                <a:latin typeface="inherit"/>
              </a:rPr>
              <a:t>, another from 5/2024 to 8/2024 (36 students) and another from 10/2025 to 1/2026 (40 students).</a:t>
            </a:r>
            <a:endParaRPr lang="ar-EG" sz="2800" b="0" kern="0" dirty="0">
              <a:latin typeface="inherit"/>
              <a:sym typeface="Times New Roman"/>
            </a:endParaRPr>
          </a:p>
          <a:p>
            <a:pPr marL="360000" indent="-360000" algn="just">
              <a:lnSpc>
                <a:spcPts val="2000"/>
              </a:lnSpc>
              <a:spcBef>
                <a:spcPts val="0"/>
              </a:spcBef>
              <a:buSzPts val="1900"/>
              <a:buFont typeface="Noto Sans Symbols"/>
              <a:buChar char="❑"/>
            </a:pPr>
            <a:endParaRPr lang="ar-EG" altLang="ar-EG" dirty="0">
              <a:latin typeface="inherit"/>
            </a:endParaRPr>
          </a:p>
          <a:p>
            <a:pPr marL="360000" lvl="0" indent="-239350" algn="just" rt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None/>
            </a:pPr>
            <a:endParaRPr sz="19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0000" lvl="0" indent="-239350" algn="just" rt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None/>
            </a:pPr>
            <a:endParaRPr sz="19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Google Shape;386;p12"/>
          <p:cNvSpPr/>
          <p:nvPr/>
        </p:nvSpPr>
        <p:spPr>
          <a:xfrm>
            <a:off x="7169504" y="4775302"/>
            <a:ext cx="3866606" cy="19302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88" name="Google Shape;388;p12"/>
          <p:cNvSpPr/>
          <p:nvPr/>
        </p:nvSpPr>
        <p:spPr>
          <a:xfrm>
            <a:off x="2064103" y="5033555"/>
            <a:ext cx="3866606" cy="1672045"/>
          </a:xfrm>
          <a:prstGeom prst="homePlate">
            <a:avLst>
              <a:gd name="adj" fmla="val 5000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BFEBFBD-B7D2-D57B-F79F-244D2BB6F54E}"/>
              </a:ext>
            </a:extLst>
          </p:cNvPr>
          <p:cNvSpPr txBox="1"/>
          <p:nvPr/>
        </p:nvSpPr>
        <p:spPr>
          <a:xfrm>
            <a:off x="576943" y="788123"/>
            <a:ext cx="11038114" cy="3767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lvl="0" indent="-360000" algn="just">
              <a:lnSpc>
                <a:spcPct val="100000"/>
              </a:lnSpc>
              <a:spcBef>
                <a:spcPts val="0"/>
              </a:spcBef>
              <a:buSzPts val="1900"/>
              <a:buFont typeface="Noto Sans Symbols"/>
              <a:buChar char="❑"/>
            </a:pPr>
            <a:r>
              <a:rPr lang="ar-EG" altLang="ar-EG" sz="2800" kern="0" dirty="0">
                <a:latin typeface="inherit"/>
              </a:rPr>
              <a:t>A professional certificate entitled </a:t>
            </a:r>
            <a:r>
              <a:rPr lang="en-US" altLang="ar-EG" sz="2800" b="1" kern="0" dirty="0">
                <a:solidFill>
                  <a:srgbClr val="C00000"/>
                </a:solidFill>
                <a:latin typeface="inherit"/>
              </a:rPr>
              <a:t>”</a:t>
            </a:r>
            <a:r>
              <a:rPr lang="en-US" altLang="ar-EG" sz="2800" b="1" kern="0" dirty="0">
                <a:solidFill>
                  <a:srgbClr val="C00000"/>
                </a:solidFill>
                <a:latin typeface="inherit"/>
                <a:sym typeface="Times New Roman"/>
              </a:rPr>
              <a:t>A</a:t>
            </a:r>
            <a:r>
              <a:rPr lang="ar-EG" sz="2800" b="1" kern="0" dirty="0">
                <a:solidFill>
                  <a:srgbClr val="C00000"/>
                </a:solidFill>
                <a:latin typeface="inherit"/>
                <a:sym typeface="Times New Roman"/>
              </a:rPr>
              <a:t>romatherapy as Complementary Medicine</a:t>
            </a:r>
            <a:r>
              <a:rPr lang="en-US" sz="2800" kern="0" dirty="0">
                <a:latin typeface="inherit"/>
                <a:sym typeface="Times New Roman"/>
              </a:rPr>
              <a:t>”</a:t>
            </a:r>
            <a:r>
              <a:rPr lang="ar-EG" altLang="ar-EG" sz="2800" kern="0" dirty="0">
                <a:latin typeface="inherit"/>
              </a:rPr>
              <a:t> granted by the Departments of </a:t>
            </a:r>
            <a:r>
              <a:rPr lang="en-US" altLang="ar-EG" sz="2800" kern="0" dirty="0">
                <a:latin typeface="inherit"/>
              </a:rPr>
              <a:t>Pharmacognosy </a:t>
            </a:r>
            <a:r>
              <a:rPr lang="ar-EG" altLang="ar-EG" sz="2800" kern="0" dirty="0">
                <a:latin typeface="inherit"/>
              </a:rPr>
              <a:t>. It was offered </a:t>
            </a:r>
            <a:r>
              <a:rPr lang="en-US" altLang="ar-EG" sz="2800" kern="0" dirty="0">
                <a:latin typeface="inherit"/>
              </a:rPr>
              <a:t>from</a:t>
            </a:r>
            <a:r>
              <a:rPr lang="ar-EG" altLang="ar-EG" sz="2800" kern="0" dirty="0">
                <a:latin typeface="inherit"/>
              </a:rPr>
              <a:t> </a:t>
            </a:r>
            <a:r>
              <a:rPr lang="en-US" altLang="ar-EG" sz="2800" kern="0" dirty="0">
                <a:latin typeface="inherit"/>
              </a:rPr>
              <a:t>18/8/2024 to 11/2024</a:t>
            </a:r>
            <a:r>
              <a:rPr lang="ar-EG" altLang="ar-EG" sz="2800" kern="0" dirty="0">
                <a:latin typeface="inherit"/>
              </a:rPr>
              <a:t> and  </a:t>
            </a:r>
            <a:r>
              <a:rPr lang="en-US" altLang="ar-EG" sz="2800" kern="0" dirty="0">
                <a:latin typeface="inherit"/>
              </a:rPr>
              <a:t>16 </a:t>
            </a:r>
            <a:r>
              <a:rPr lang="ar-EG" altLang="ar-EG" sz="2800" kern="0" dirty="0">
                <a:latin typeface="inherit"/>
              </a:rPr>
              <a:t>graduate students enrolled in it</a:t>
            </a:r>
            <a:r>
              <a:rPr lang="en-US" altLang="ar-EG" sz="2800" kern="0" dirty="0">
                <a:latin typeface="inherit"/>
              </a:rPr>
              <a:t>.</a:t>
            </a:r>
            <a:r>
              <a:rPr lang="ar-EG" altLang="ar-EG" sz="2800" kern="0" dirty="0">
                <a:latin typeface="inherit"/>
              </a:rPr>
              <a:t> </a:t>
            </a:r>
            <a:endParaRPr lang="en-US" altLang="ar-EG" sz="2800" kern="0" dirty="0">
              <a:latin typeface="inherit"/>
            </a:endParaRPr>
          </a:p>
          <a:p>
            <a:pPr marL="360000" indent="-360000" algn="just">
              <a:buSzPts val="1900"/>
              <a:buFont typeface="Noto Sans Symbols"/>
              <a:buChar char="❑"/>
            </a:pPr>
            <a:r>
              <a:rPr lang="ar-EG" altLang="ar-EG" sz="2800" dirty="0">
                <a:latin typeface="inherit"/>
              </a:rPr>
              <a:t>A professional certificate entitled </a:t>
            </a:r>
            <a:r>
              <a:rPr lang="en-US" altLang="ar-EG" sz="2800" dirty="0">
                <a:latin typeface="inherit"/>
              </a:rPr>
              <a:t>”</a:t>
            </a:r>
            <a:r>
              <a:rPr lang="ar-EG" sz="2800" b="1" dirty="0">
                <a:solidFill>
                  <a:srgbClr val="C00000"/>
                </a:solidFill>
                <a:latin typeface="Times New Roman"/>
                <a:ea typeface="Times New Roman"/>
                <a:sym typeface="Times New Roman"/>
              </a:rPr>
              <a:t>Clinical Nutrition</a:t>
            </a:r>
            <a:r>
              <a:rPr lang="en-US" sz="2800" dirty="0">
                <a:latin typeface="Times New Roman"/>
                <a:ea typeface="Times New Roman"/>
                <a:sym typeface="Times New Roman"/>
              </a:rPr>
              <a:t>”</a:t>
            </a:r>
            <a:r>
              <a:rPr lang="ar-EG" altLang="ar-EG" sz="2800" dirty="0">
                <a:latin typeface="inherit"/>
              </a:rPr>
              <a:t> granted by the Departments of </a:t>
            </a:r>
            <a:r>
              <a:rPr lang="en-US" altLang="ar-EG" sz="2800" dirty="0">
                <a:latin typeface="inherit"/>
              </a:rPr>
              <a:t>Biochemistry </a:t>
            </a:r>
            <a:r>
              <a:rPr lang="ar-EG" altLang="ar-EG" sz="2800" dirty="0">
                <a:latin typeface="inherit"/>
              </a:rPr>
              <a:t>. It was offered on </a:t>
            </a:r>
            <a:r>
              <a:rPr lang="en-US" altLang="ar-EG" sz="2800" dirty="0">
                <a:latin typeface="inherit"/>
              </a:rPr>
              <a:t>26/8/2024</a:t>
            </a:r>
            <a:r>
              <a:rPr lang="ar-EG" altLang="ar-EG" sz="2800" dirty="0">
                <a:latin typeface="inherit"/>
              </a:rPr>
              <a:t> and  </a:t>
            </a:r>
            <a:r>
              <a:rPr lang="en-US" altLang="ar-EG" sz="2800" dirty="0">
                <a:latin typeface="inherit"/>
              </a:rPr>
              <a:t>18 </a:t>
            </a:r>
            <a:r>
              <a:rPr lang="ar-EG" altLang="ar-EG" sz="2800" dirty="0">
                <a:latin typeface="inherit"/>
              </a:rPr>
              <a:t>graduate students enrolled in it</a:t>
            </a:r>
            <a:r>
              <a:rPr lang="en-US" altLang="ar-EG" sz="2800" dirty="0">
                <a:latin typeface="inherit"/>
              </a:rPr>
              <a:t>.</a:t>
            </a:r>
          </a:p>
          <a:p>
            <a:pPr marL="360000" lvl="0" indent="-360000" algn="just">
              <a:lnSpc>
                <a:spcPct val="100000"/>
              </a:lnSpc>
              <a:spcBef>
                <a:spcPts val="0"/>
              </a:spcBef>
              <a:buSzPts val="1900"/>
              <a:buFont typeface="Noto Sans Symbols"/>
              <a:buChar char="❑"/>
            </a:pPr>
            <a:endParaRPr lang="ar-EG" altLang="ar-EG" sz="2800" kern="0" dirty="0">
              <a:latin typeface="inherit"/>
            </a:endParaRPr>
          </a:p>
          <a:p>
            <a:pPr marL="360000" marR="0" lvl="0" indent="-36000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EF8B67"/>
              </a:buClr>
              <a:buSzPts val="1900"/>
              <a:buFont typeface="Noto Sans Symbols"/>
              <a:buChar char="❑"/>
              <a:tabLst/>
              <a:defRPr/>
            </a:pPr>
            <a:endParaRPr kumimoji="0" lang="en-US" altLang="ar-EG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inherit"/>
              <a:sym typeface="Avenir"/>
            </a:endParaRPr>
          </a:p>
        </p:txBody>
      </p:sp>
      <p:sp>
        <p:nvSpPr>
          <p:cNvPr id="387" name="Google Shape;387;p12"/>
          <p:cNvSpPr/>
          <p:nvPr/>
        </p:nvSpPr>
        <p:spPr>
          <a:xfrm rot="10800000">
            <a:off x="4115802" y="4280153"/>
            <a:ext cx="3960395" cy="2150759"/>
          </a:xfrm>
          <a:prstGeom prst="flowChartDocumen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582780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FE045B2-750E-E33A-0D02-7D87797911F2}"/>
              </a:ext>
            </a:extLst>
          </p:cNvPr>
          <p:cNvSpPr txBox="1"/>
          <p:nvPr/>
        </p:nvSpPr>
        <p:spPr>
          <a:xfrm>
            <a:off x="870857" y="1067344"/>
            <a:ext cx="1045028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60000" algn="just">
              <a:spcBef>
                <a:spcPts val="0"/>
              </a:spcBef>
              <a:buSzPts val="1900"/>
              <a:buFont typeface="Noto Sans Symbols"/>
              <a:buChar char="❑"/>
            </a:pPr>
            <a:r>
              <a:rPr kumimoji="0" lang="ar-EG" altLang="ar-EG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nherit"/>
                <a:sym typeface="Avenir"/>
              </a:rPr>
              <a:t>A professional certificate entitled </a:t>
            </a:r>
            <a:r>
              <a:rPr kumimoji="0" lang="en-US" altLang="ar-EG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nherit"/>
                <a:sym typeface="Avenir"/>
              </a:rPr>
              <a:t>‘’</a:t>
            </a:r>
            <a:r>
              <a:rPr lang="en-US" altLang="ar-EG" sz="2800" b="1" dirty="0">
                <a:solidFill>
                  <a:srgbClr val="C00000"/>
                </a:solidFill>
                <a:latin typeface="inherit"/>
              </a:rPr>
              <a:t>Pharmaceutical manufacturing excellency: GMP</a:t>
            </a:r>
            <a:r>
              <a:rPr lang="en-US" altLang="ar-EG" sz="2800" dirty="0">
                <a:latin typeface="inherit"/>
              </a:rPr>
              <a:t>“ granted by Analytical chemistry department. It was offered from 7/2025 to 9/2025 with 14 postgraduate students enrolled in it.</a:t>
            </a:r>
          </a:p>
          <a:p>
            <a:pPr marL="360000" marR="0" lvl="0" indent="-3600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EF8B67"/>
              </a:buClr>
              <a:buSzPts val="1900"/>
              <a:buFont typeface="Noto Sans Symbols"/>
              <a:buChar char="❑"/>
              <a:tabLst/>
              <a:defRPr/>
            </a:pPr>
            <a:r>
              <a:rPr kumimoji="0" lang="ar-EG" altLang="ar-EG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nherit"/>
                <a:sym typeface="Avenir"/>
              </a:rPr>
              <a:t>A professional certificate entitled</a:t>
            </a:r>
            <a:r>
              <a:rPr kumimoji="0" lang="en-US" altLang="ar-EG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nherit"/>
                <a:sym typeface="Avenir"/>
              </a:rPr>
              <a:t> ‘’</a:t>
            </a:r>
            <a:r>
              <a:rPr kumimoji="0" lang="en-US" altLang="ar-EG" sz="2800" b="1" i="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herit"/>
                <a:sym typeface="Avenir"/>
              </a:rPr>
              <a:t>Sports pharmacy</a:t>
            </a:r>
            <a:r>
              <a:rPr kumimoji="0" lang="en-US" altLang="ar-EG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nherit"/>
                <a:sym typeface="Avenir"/>
              </a:rPr>
              <a:t>‘’ granted by Clinical pharmacy and pharmacy practice department. It was offered from 5/2025 to 8/2025 with 14 postgraduate students enrolled in it.</a:t>
            </a:r>
          </a:p>
          <a:p>
            <a:pPr marL="360000" marR="0" lvl="0" indent="-3600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EF8B67"/>
              </a:buClr>
              <a:buSzPts val="1900"/>
              <a:buFont typeface="Noto Sans Symbols"/>
              <a:buChar char="❑"/>
              <a:tabLst/>
              <a:defRPr/>
            </a:pPr>
            <a:r>
              <a:rPr kumimoji="0" lang="en-US" altLang="ar-EG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nherit"/>
                <a:sym typeface="Avenir"/>
              </a:rPr>
              <a:t>A professional certificate entitled ‘’</a:t>
            </a:r>
            <a:r>
              <a:rPr kumimoji="0" lang="ar-EG" altLang="ar-EG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herit"/>
                <a:sym typeface="Avenir"/>
              </a:rPr>
              <a:t>فكرتك شركتك</a:t>
            </a:r>
            <a:r>
              <a:rPr kumimoji="0" lang="en-US" altLang="ar-EG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nherit"/>
                <a:sym typeface="Avenir"/>
              </a:rPr>
              <a:t>‘’ granted by the postgraduate sector. It was offered from 7/2025 to 9/2025 with 11 postgraduate students enrolled in it.</a:t>
            </a:r>
          </a:p>
        </p:txBody>
      </p:sp>
    </p:spTree>
    <p:extLst>
      <p:ext uri="{BB962C8B-B14F-4D97-AF65-F5344CB8AC3E}">
        <p14:creationId xmlns:p14="http://schemas.microsoft.com/office/powerpoint/2010/main" val="2902476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"/>
          <p:cNvSpPr txBox="1">
            <a:spLocks noGrp="1"/>
          </p:cNvSpPr>
          <p:nvPr>
            <p:ph type="title"/>
          </p:nvPr>
        </p:nvSpPr>
        <p:spPr>
          <a:xfrm>
            <a:off x="-364610" y="-1"/>
            <a:ext cx="5933071" cy="122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Rockwell"/>
              <a:buNone/>
            </a:pPr>
            <a:r>
              <a:rPr lang="en-US" sz="4000" b="1" dirty="0">
                <a:solidFill>
                  <a:srgbClr val="C00000"/>
                </a:solidFill>
              </a:rPr>
              <a:t>International &amp; Local </a:t>
            </a:r>
            <a:r>
              <a:rPr lang="en-US" sz="4000" b="1" dirty="0" err="1">
                <a:solidFill>
                  <a:srgbClr val="C00000"/>
                </a:solidFill>
              </a:rPr>
              <a:t>Confenernce</a:t>
            </a:r>
            <a:endParaRPr dirty="0">
              <a:solidFill>
                <a:srgbClr val="C00000"/>
              </a:solidFill>
            </a:endParaRPr>
          </a:p>
        </p:txBody>
      </p:sp>
      <p:graphicFrame>
        <p:nvGraphicFramePr>
          <p:cNvPr id="440" name="Google Shape;440;p18"/>
          <p:cNvGraphicFramePr/>
          <p:nvPr>
            <p:extLst>
              <p:ext uri="{D42A27DB-BD31-4B8C-83A1-F6EECF244321}">
                <p14:modId xmlns:p14="http://schemas.microsoft.com/office/powerpoint/2010/main" val="3376461487"/>
              </p:ext>
            </p:extLst>
          </p:nvPr>
        </p:nvGraphicFramePr>
        <p:xfrm>
          <a:off x="3907155" y="186107"/>
          <a:ext cx="7954179" cy="6563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1" name="Google Shape;441;p18"/>
          <p:cNvSpPr/>
          <p:nvPr/>
        </p:nvSpPr>
        <p:spPr>
          <a:xfrm>
            <a:off x="0" y="1220789"/>
            <a:ext cx="4307757" cy="257017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2" name="Google Shape;442;p18"/>
          <p:cNvSpPr/>
          <p:nvPr/>
        </p:nvSpPr>
        <p:spPr>
          <a:xfrm>
            <a:off x="98862" y="3979180"/>
            <a:ext cx="4110032" cy="2878820"/>
          </a:xfrm>
          <a:prstGeom prst="cube">
            <a:avLst>
              <a:gd name="adj" fmla="val 25000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10775" cap="flat" cmpd="sng">
            <a:solidFill>
              <a:srgbClr val="591E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750" y="2506601"/>
            <a:ext cx="3792538" cy="3792538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9"/>
          <p:cNvSpPr/>
          <p:nvPr/>
        </p:nvSpPr>
        <p:spPr>
          <a:xfrm>
            <a:off x="341523" y="275425"/>
            <a:ext cx="3260993" cy="1872864"/>
          </a:xfrm>
          <a:prstGeom prst="cloudCallout">
            <a:avLst>
              <a:gd name="adj1" fmla="val 43018"/>
              <a:gd name="adj2" fmla="val 4838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External Mission</a:t>
            </a:r>
            <a:endParaRPr dirty="0"/>
          </a:p>
        </p:txBody>
      </p:sp>
      <p:graphicFrame>
        <p:nvGraphicFramePr>
          <p:cNvPr id="5" name="Google Shape;448;p19"/>
          <p:cNvGraphicFramePr/>
          <p:nvPr>
            <p:extLst>
              <p:ext uri="{D42A27DB-BD31-4B8C-83A1-F6EECF244321}">
                <p14:modId xmlns:p14="http://schemas.microsoft.com/office/powerpoint/2010/main" val="973657770"/>
              </p:ext>
            </p:extLst>
          </p:nvPr>
        </p:nvGraphicFramePr>
        <p:xfrm>
          <a:off x="3983579" y="995218"/>
          <a:ext cx="8132671" cy="4867564"/>
        </p:xfrm>
        <a:graphic>
          <a:graphicData uri="http://schemas.openxmlformats.org/drawingml/2006/table">
            <a:tbl>
              <a:tblPr firstRow="1" bandRow="1">
                <a:noFill/>
                <a:tableStyleId>{DD003471-E98B-477F-80BB-ECD097F40D96}</a:tableStyleId>
              </a:tblPr>
              <a:tblGrid>
                <a:gridCol w="1408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8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5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2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5451"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name</a:t>
                      </a:r>
                      <a:endParaRPr sz="16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Functional</a:t>
                      </a:r>
                      <a:endParaRPr sz="16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defTabSz="125095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err="1">
                          <a:solidFill>
                            <a:schemeClr val="dk1"/>
                          </a:solidFill>
                        </a:rPr>
                        <a:t>Deptment</a:t>
                      </a:r>
                      <a:endParaRPr sz="16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</a:rPr>
                        <a:t>State</a:t>
                      </a:r>
                      <a:endParaRPr sz="16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From</a:t>
                      </a:r>
                      <a:endParaRPr sz="16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To</a:t>
                      </a:r>
                      <a:endParaRPr sz="16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755"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</a:rPr>
                        <a:t>Lina </a:t>
                      </a:r>
                      <a:r>
                        <a:rPr lang="en-US" sz="1200" b="1" u="none" strike="noStrike" cap="none" dirty="0" err="1">
                          <a:solidFill>
                            <a:schemeClr val="dk1"/>
                          </a:solidFill>
                        </a:rPr>
                        <a:t>elsayed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55245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Assistant Lectuer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dk1"/>
                          </a:solidFill>
                        </a:rPr>
                        <a:t>Microbiology &amp;</a:t>
                      </a:r>
                      <a:r>
                        <a:rPr lang="en-US" sz="1400" b="1" u="none" strike="noStrike" cap="none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400" b="1" u="none" strike="noStrike" cap="none" baseline="0" dirty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immunology</a:t>
                      </a:r>
                      <a:r>
                        <a:rPr lang="ar-EG" sz="1400" b="1" u="none" strike="noStrike" cap="none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England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>
                          <a:solidFill>
                            <a:schemeClr val="dk1"/>
                          </a:solidFill>
                        </a:rPr>
                        <a:t>30/9/2020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 dirty="0">
                          <a:solidFill>
                            <a:schemeClr val="dk1"/>
                          </a:solidFill>
                        </a:rPr>
                        <a:t>29/3/2025 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4598"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</a:rPr>
                        <a:t>Shams </a:t>
                      </a:r>
                      <a:r>
                        <a:rPr lang="en-US" sz="1200" b="1" u="none" strike="noStrike" cap="none" dirty="0" err="1">
                          <a:solidFill>
                            <a:schemeClr val="dk1"/>
                          </a:solidFill>
                        </a:rPr>
                        <a:t>Fathy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55245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Assistant Lectuer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dk1"/>
                          </a:solidFill>
                        </a:rPr>
                        <a:t>pharmaceutics</a:t>
                      </a:r>
                      <a:r>
                        <a:rPr lang="ar-EG" sz="1400" b="1" u="none" strike="noStrike" cap="none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England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 dirty="0">
                          <a:solidFill>
                            <a:schemeClr val="dk1"/>
                          </a:solidFill>
                        </a:rPr>
                        <a:t>15/12/202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 dirty="0">
                          <a:solidFill>
                            <a:schemeClr val="dk1"/>
                          </a:solidFill>
                        </a:rPr>
                        <a:t>14/12/2024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 dirty="0">
                          <a:solidFill>
                            <a:schemeClr val="dk1"/>
                          </a:solidFill>
                        </a:rPr>
                        <a:t> 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4316"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 err="1">
                          <a:solidFill>
                            <a:schemeClr val="dk1"/>
                          </a:solidFill>
                        </a:rPr>
                        <a:t>Abd</a:t>
                      </a: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</a:rPr>
                        <a:t> El Rahman Yassin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55245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Assistant Lectuer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Industrial</a:t>
                      </a:r>
                      <a:r>
                        <a:rPr lang="en-US" sz="1400" b="1" u="none" strike="noStrike" cap="none" baseline="0" dirty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 Pharmacy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England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>
                          <a:solidFill>
                            <a:schemeClr val="dk1"/>
                          </a:solidFill>
                        </a:rPr>
                        <a:t>11/4/2022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>
                          <a:solidFill>
                            <a:schemeClr val="dk1"/>
                          </a:solidFill>
                        </a:rPr>
                        <a:t>10/4/2026</a:t>
                      </a:r>
                      <a:endParaRPr sz="12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87444"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 err="1">
                          <a:solidFill>
                            <a:schemeClr val="dk1"/>
                          </a:solidFill>
                        </a:rPr>
                        <a:t>Heba</a:t>
                      </a: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200" b="1" u="none" strike="noStrike" cap="none" dirty="0" err="1">
                          <a:solidFill>
                            <a:schemeClr val="dk1"/>
                          </a:solidFill>
                        </a:rPr>
                        <a:t>Abd</a:t>
                      </a: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</a:rPr>
                        <a:t> el </a:t>
                      </a:r>
                      <a:r>
                        <a:rPr lang="en-US" sz="1200" b="1" u="none" strike="noStrike" cap="none" dirty="0" err="1">
                          <a:solidFill>
                            <a:schemeClr val="dk1"/>
                          </a:solidFill>
                        </a:rPr>
                        <a:t>megid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55245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Assistant </a:t>
                      </a:r>
                      <a:r>
                        <a:rPr kumimoji="0" lang="en-US" sz="1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Lectuer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dk1"/>
                          </a:solidFill>
                        </a:rPr>
                        <a:t>pharmaceutics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Holand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>
                          <a:solidFill>
                            <a:schemeClr val="dk1"/>
                          </a:solidFill>
                        </a:rPr>
                        <a:t>24/8/2022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 dirty="0">
                          <a:solidFill>
                            <a:schemeClr val="dk1"/>
                          </a:solidFill>
                        </a:rPr>
                        <a:t>23/8/2026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0"/>
          <p:cNvSpPr txBox="1">
            <a:spLocks noGrp="1"/>
          </p:cNvSpPr>
          <p:nvPr>
            <p:ph type="title"/>
          </p:nvPr>
        </p:nvSpPr>
        <p:spPr>
          <a:xfrm>
            <a:off x="4310743" y="690397"/>
            <a:ext cx="7532390" cy="2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Times New Roman"/>
              <a:buNone/>
            </a:pPr>
            <a:r>
              <a:rPr lang="ar-EG" sz="4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OF ADVANCED PHARMACEUTICAL SCIENCES</a:t>
            </a:r>
            <a:br>
              <a:rPr lang="ar-EG" sz="4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6" name="Google Shape;4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048" y="2098176"/>
            <a:ext cx="3318465" cy="452739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0"/>
          <p:cNvSpPr/>
          <p:nvPr/>
        </p:nvSpPr>
        <p:spPr>
          <a:xfrm>
            <a:off x="5425469" y="2696308"/>
            <a:ext cx="6417664" cy="3272771"/>
          </a:xfrm>
          <a:prstGeom prst="ellipseRibbon2">
            <a:avLst>
              <a:gd name="adj1" fmla="val 45918"/>
              <a:gd name="adj2" fmla="val 64979"/>
              <a:gd name="adj3" fmla="val 12500"/>
            </a:avLst>
          </a:prstGeom>
          <a:solidFill>
            <a:schemeClr val="accent3"/>
          </a:solidFill>
          <a:ln w="10775" cap="flat" cmpd="sng">
            <a:solidFill>
              <a:srgbClr val="E1E6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Journal was evaluated by the Supreme Council of Universities and received a score of 6.5/7</a:t>
            </a:r>
            <a:endParaRPr sz="2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528805" y="-329202"/>
            <a:ext cx="11138052" cy="180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ckwell"/>
              <a:buNone/>
            </a:pPr>
            <a:r>
              <a:rPr lang="en-US" sz="2000" b="1" dirty="0">
                <a:cs typeface="+mj-cs"/>
              </a:rPr>
              <a:t>An </a:t>
            </a:r>
            <a:r>
              <a:rPr lang="ar-EG" sz="2000" b="1" dirty="0">
                <a:cs typeface="+mj-cs"/>
              </a:rPr>
              <a:t>EDITORIAL BOARD </a:t>
            </a:r>
            <a:r>
              <a:rPr lang="en-US" sz="2000" dirty="0">
                <a:cs typeface="+mj-cs"/>
              </a:rPr>
              <a:t>for the Faculty magazine was formed in the </a:t>
            </a:r>
            <a:r>
              <a:rPr lang="en-US" sz="2000" dirty="0" err="1">
                <a:cs typeface="+mj-cs"/>
              </a:rPr>
              <a:t>gradue</a:t>
            </a:r>
            <a:r>
              <a:rPr lang="en-US" sz="2000" dirty="0">
                <a:cs typeface="+mj-cs"/>
              </a:rPr>
              <a:t> studies committee at the session held on 11/3/2023 and the Faculty council held on 17/3/2023 and extending until 24/3/2023 by the following gentleman whose names are:</a:t>
            </a:r>
            <a:endParaRPr sz="2000" dirty="0">
              <a:cs typeface="+mj-cs"/>
            </a:endParaRPr>
          </a:p>
        </p:txBody>
      </p:sp>
      <p:graphicFrame>
        <p:nvGraphicFramePr>
          <p:cNvPr id="463" name="Google Shape;463;p21"/>
          <p:cNvGraphicFramePr/>
          <p:nvPr>
            <p:extLst>
              <p:ext uri="{D42A27DB-BD31-4B8C-83A1-F6EECF244321}">
                <p14:modId xmlns:p14="http://schemas.microsoft.com/office/powerpoint/2010/main" val="261598750"/>
              </p:ext>
            </p:extLst>
          </p:nvPr>
        </p:nvGraphicFramePr>
        <p:xfrm>
          <a:off x="616943" y="1089291"/>
          <a:ext cx="10961775" cy="5567178"/>
        </p:xfrm>
        <a:graphic>
          <a:graphicData uri="http://schemas.openxmlformats.org/drawingml/2006/table">
            <a:tbl>
              <a:tblPr firstRow="1" bandRow="1">
                <a:noFill/>
                <a:tableStyleId>{9B9CC6CF-3442-4EB3-82C2-C71D109793F8}</a:tableStyleId>
              </a:tblPr>
              <a:tblGrid>
                <a:gridCol w="492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8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5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56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strike="noStrike" cap="none">
                          <a:solidFill>
                            <a:schemeClr val="dk1"/>
                          </a:solidFill>
                        </a:rPr>
                        <a:t>الاسم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strike="noStrike" cap="none">
                          <a:solidFill>
                            <a:schemeClr val="dk1"/>
                          </a:solidFill>
                        </a:rPr>
                        <a:t>الاسم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strike="noStrike" cap="none">
                          <a:solidFill>
                            <a:schemeClr val="dk1"/>
                          </a:solidFill>
                        </a:rPr>
                        <a:t>الاسم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71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Prof.</a:t>
                      </a:r>
                      <a:r>
                        <a:rPr lang="en-US" sz="1600" u="none" strike="noStrike" cap="none" baseline="0" dirty="0">
                          <a:cs typeface="+mj-cs"/>
                        </a:rPr>
                        <a:t> Dr. </a:t>
                      </a:r>
                      <a:r>
                        <a:rPr lang="en-US" sz="1600" u="none" strike="noStrike" cap="none" baseline="0" dirty="0" err="1">
                          <a:cs typeface="+mj-cs"/>
                        </a:rPr>
                        <a:t>Amal</a:t>
                      </a:r>
                      <a:r>
                        <a:rPr lang="en-US" sz="1600" u="none" strike="noStrike" cap="none" baseline="0" dirty="0">
                          <a:cs typeface="+mj-cs"/>
                        </a:rPr>
                        <a:t> Hassan El-</a:t>
                      </a:r>
                      <a:r>
                        <a:rPr lang="en-US" sz="1600" u="none" strike="noStrike" cap="none" baseline="0" dirty="0" err="1">
                          <a:cs typeface="+mj-cs"/>
                        </a:rPr>
                        <a:t>kamel</a:t>
                      </a:r>
                      <a:r>
                        <a:rPr lang="en-US" sz="1600" u="none" strike="noStrike" cap="none" baseline="0" dirty="0">
                          <a:cs typeface="+mj-cs"/>
                        </a:rPr>
                        <a:t>- </a:t>
                      </a:r>
                      <a:r>
                        <a:rPr lang="en-US" sz="1600" dirty="0">
                          <a:cs typeface="+mj-cs"/>
                        </a:rPr>
                        <a:t>Emeritus</a:t>
                      </a:r>
                      <a:r>
                        <a:rPr lang="en-US" sz="1600" u="none" strike="noStrike" cap="none" baseline="0" dirty="0">
                          <a:cs typeface="+mj-cs"/>
                        </a:rPr>
                        <a:t> Professor in Pharmaceutics 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Dr.</a:t>
                      </a:r>
                      <a:r>
                        <a:rPr lang="en-US" sz="1600" u="none" strike="noStrike" cap="none" baseline="0" dirty="0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 </a:t>
                      </a:r>
                      <a:r>
                        <a:rPr lang="en-US" sz="1600" u="none" strike="noStrike" cap="none" baseline="0" dirty="0" err="1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Noha</a:t>
                      </a:r>
                      <a:r>
                        <a:rPr lang="en-US" sz="1600" u="none" strike="noStrike" cap="none" baseline="0" dirty="0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 </a:t>
                      </a:r>
                      <a:r>
                        <a:rPr lang="en-US" sz="1600" u="none" strike="noStrike" cap="none" baseline="0" dirty="0" err="1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Alaa</a:t>
                      </a:r>
                      <a:r>
                        <a:rPr lang="en-US" sz="1600" u="none" strike="noStrike" cap="none" baseline="0" dirty="0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 </a:t>
                      </a:r>
                      <a:r>
                        <a:rPr lang="en-US" sz="1600" u="none" strike="noStrike" cap="none" baseline="0" dirty="0" err="1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Eldin</a:t>
                      </a:r>
                      <a:r>
                        <a:rPr lang="en-US" sz="1600" u="none" strike="noStrike" cap="none" baseline="0" dirty="0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 Hassan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Heba</a:t>
                      </a:r>
                      <a:r>
                        <a:rPr lang="en-US" sz="1600" u="none" strike="noStrike" cap="none" dirty="0">
                          <a:cs typeface="+mj-cs"/>
                        </a:rPr>
                        <a:t>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Abd</a:t>
                      </a:r>
                      <a:r>
                        <a:rPr lang="en-US" sz="1600" u="none" strike="noStrike" cap="none" dirty="0">
                          <a:cs typeface="+mj-cs"/>
                        </a:rPr>
                        <a:t> El Azim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589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Prof</a:t>
                      </a:r>
                      <a:r>
                        <a:rPr lang="en-US" sz="1600" u="none" strike="noStrike" cap="none" baseline="0" dirty="0">
                          <a:cs typeface="+mj-cs"/>
                        </a:rPr>
                        <a:t>. Dr. </a:t>
                      </a:r>
                      <a:r>
                        <a:rPr lang="en-US" sz="1600" u="none" strike="noStrike" cap="none" baseline="0" dirty="0" err="1">
                          <a:cs typeface="+mj-cs"/>
                        </a:rPr>
                        <a:t>Eman</a:t>
                      </a:r>
                      <a:r>
                        <a:rPr lang="en-US" sz="1600" u="none" strike="noStrike" cap="none" baseline="0" dirty="0">
                          <a:cs typeface="+mj-cs"/>
                        </a:rPr>
                        <a:t> </a:t>
                      </a:r>
                      <a:r>
                        <a:rPr lang="en-US" sz="1600" u="none" strike="noStrike" cap="none" baseline="0" dirty="0" err="1">
                          <a:cs typeface="+mj-cs"/>
                        </a:rPr>
                        <a:t>Shawky</a:t>
                      </a:r>
                      <a:r>
                        <a:rPr lang="en-US" sz="1600" u="none" strike="noStrike" cap="none" baseline="0" dirty="0">
                          <a:cs typeface="+mj-cs"/>
                        </a:rPr>
                        <a:t> </a:t>
                      </a:r>
                      <a:r>
                        <a:rPr lang="en-US" sz="1600" u="none" strike="noStrike" cap="none" baseline="0" dirty="0" err="1">
                          <a:cs typeface="+mj-cs"/>
                        </a:rPr>
                        <a:t>Anwer</a:t>
                      </a:r>
                      <a:r>
                        <a:rPr lang="en-US" sz="1600" u="none" strike="noStrike" cap="none" baseline="0" dirty="0">
                          <a:cs typeface="+mj-cs"/>
                        </a:rPr>
                        <a:t> – Professor and</a:t>
                      </a:r>
                      <a:r>
                        <a:rPr lang="ar-EG" sz="1600" u="none" strike="noStrike" cap="none" baseline="0" dirty="0">
                          <a:cs typeface="+mj-cs"/>
                        </a:rPr>
                        <a:t> </a:t>
                      </a:r>
                      <a:r>
                        <a:rPr lang="en-US" sz="1600" u="none" strike="noStrike" cap="none" baseline="0" dirty="0">
                          <a:cs typeface="+mj-cs"/>
                        </a:rPr>
                        <a:t> chairman of the department council of </a:t>
                      </a:r>
                      <a:r>
                        <a:rPr lang="en-US" sz="1600" u="none" strike="noStrike" cap="none" baseline="0" dirty="0" err="1">
                          <a:cs typeface="+mj-cs"/>
                        </a:rPr>
                        <a:t>Pharmacognosy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Radwa</a:t>
                      </a:r>
                      <a:r>
                        <a:rPr lang="en-US" sz="1600" u="none" strike="noStrike" cap="none" dirty="0">
                          <a:cs typeface="+mj-cs"/>
                        </a:rPr>
                        <a:t>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Emad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Marwa</a:t>
                      </a:r>
                      <a:r>
                        <a:rPr lang="en-US" sz="1600" u="none" strike="noStrike" cap="none" dirty="0">
                          <a:cs typeface="+mj-cs"/>
                        </a:rPr>
                        <a:t>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Shoir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71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Prof. Dr. Mohammed Maher</a:t>
                      </a:r>
                      <a:r>
                        <a:rPr lang="en-US" sz="1600" u="none" strike="noStrike" cap="none" baseline="0" dirty="0">
                          <a:cs typeface="+mj-cs"/>
                        </a:rPr>
                        <a:t> Mohammed 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Dr. Sarah El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Lakany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Dr. Ahmed Abel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Elmoniem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71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Prof.</a:t>
                      </a:r>
                      <a:r>
                        <a:rPr lang="en-US" sz="1600" u="none" strike="noStrike" cap="none" baseline="0" dirty="0">
                          <a:cs typeface="+mj-cs"/>
                        </a:rPr>
                        <a:t> Dr. Amira </a:t>
                      </a:r>
                      <a:r>
                        <a:rPr lang="en-US" sz="1600" u="none" strike="noStrike" cap="none" baseline="0" dirty="0" err="1">
                          <a:cs typeface="+mj-cs"/>
                        </a:rPr>
                        <a:t>Fawzy</a:t>
                      </a:r>
                      <a:r>
                        <a:rPr lang="en-US" sz="1600" u="none" strike="noStrike" cap="none" baseline="0" dirty="0">
                          <a:cs typeface="+mj-cs"/>
                        </a:rPr>
                        <a:t> El-</a:t>
                      </a:r>
                      <a:r>
                        <a:rPr lang="en-US" sz="1600" u="none" strike="noStrike" cap="none" baseline="0" dirty="0" err="1">
                          <a:cs typeface="+mj-cs"/>
                        </a:rPr>
                        <a:t>yazbi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Dr. Salma El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Habashy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Assr</a:t>
                      </a:r>
                      <a:r>
                        <a:rPr lang="en-US" sz="1600" u="none" strike="noStrike" cap="none" dirty="0">
                          <a:cs typeface="+mj-cs"/>
                        </a:rPr>
                        <a:t>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Fazwy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561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Dr.</a:t>
                      </a:r>
                      <a:r>
                        <a:rPr lang="en-US" sz="1600" u="none" strike="noStrike" cap="none" baseline="0" dirty="0">
                          <a:cs typeface="+mj-cs"/>
                        </a:rPr>
                        <a:t> Ahmed Said </a:t>
                      </a:r>
                      <a:r>
                        <a:rPr lang="en-US" sz="1600" u="none" strike="noStrike" cap="none" baseline="0" dirty="0" err="1">
                          <a:cs typeface="+mj-cs"/>
                        </a:rPr>
                        <a:t>Belal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err="1">
                          <a:cs typeface="+mj-cs"/>
                        </a:rPr>
                        <a:t>Dr</a:t>
                      </a:r>
                      <a:r>
                        <a:rPr lang="en-US" sz="1600" u="none" strike="noStrike" cap="none" dirty="0">
                          <a:cs typeface="+mj-cs"/>
                        </a:rPr>
                        <a:t>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Salwa</a:t>
                      </a:r>
                      <a:r>
                        <a:rPr lang="en-US" sz="1600" u="none" strike="noStrike" cap="none" dirty="0">
                          <a:cs typeface="+mj-cs"/>
                        </a:rPr>
                        <a:t> Abo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Ragih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Dr.</a:t>
                      </a:r>
                      <a:r>
                        <a:rPr lang="en-US" sz="1600" u="none" strike="noStrike" cap="none" baseline="0" dirty="0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 Ali Amin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561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Reham</a:t>
                      </a:r>
                      <a:r>
                        <a:rPr lang="en-US" sz="1600" u="none" strike="noStrike" cap="none" dirty="0">
                          <a:cs typeface="+mj-cs"/>
                        </a:rPr>
                        <a:t> Said</a:t>
                      </a:r>
                      <a:r>
                        <a:rPr lang="en-US" sz="1600" u="none" strike="noStrike" cap="none" baseline="0" dirty="0">
                          <a:cs typeface="+mj-cs"/>
                        </a:rPr>
                        <a:t> Ibrahim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Hala</a:t>
                      </a:r>
                      <a:r>
                        <a:rPr lang="en-US" sz="1600" u="none" strike="noStrike" cap="none" dirty="0">
                          <a:cs typeface="+mj-cs"/>
                        </a:rPr>
                        <a:t>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Shafiq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Dr. Shams Tarek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71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Parihan</a:t>
                      </a:r>
                      <a:r>
                        <a:rPr lang="en-US" sz="1600" u="none" strike="noStrike" cap="none" dirty="0">
                          <a:cs typeface="+mj-cs"/>
                        </a:rPr>
                        <a:t> El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zahar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Maikel</a:t>
                      </a:r>
                      <a:r>
                        <a:rPr lang="en-US" sz="1600" u="none" strike="noStrike" cap="none" dirty="0">
                          <a:cs typeface="+mj-cs"/>
                        </a:rPr>
                        <a:t> Gorge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Dr. Sarah El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Garwani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71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Reham</a:t>
                      </a:r>
                      <a:r>
                        <a:rPr lang="en-US" sz="1600" u="none" strike="noStrike" cap="none" dirty="0">
                          <a:cs typeface="+mj-cs"/>
                        </a:rPr>
                        <a:t> Mohammed El-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moslmany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Reem</a:t>
                      </a:r>
                      <a:r>
                        <a:rPr lang="en-US" sz="1600" u="none" strike="noStrike" cap="none" dirty="0">
                          <a:cs typeface="+mj-cs"/>
                        </a:rPr>
                        <a:t> Hassan El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hamamy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Asmaa</a:t>
                      </a:r>
                      <a:r>
                        <a:rPr lang="en-US" sz="1600" u="none" strike="noStrike" cap="none" dirty="0">
                          <a:cs typeface="+mj-cs"/>
                        </a:rPr>
                        <a:t>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Hossam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561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Dr.</a:t>
                      </a:r>
                      <a:r>
                        <a:rPr lang="en-US" sz="1600" u="none" strike="noStrike" cap="none" baseline="0" dirty="0">
                          <a:cs typeface="+mj-cs"/>
                        </a:rPr>
                        <a:t> </a:t>
                      </a:r>
                      <a:r>
                        <a:rPr lang="en-US" sz="1600" u="none" strike="noStrike" cap="none" baseline="0" dirty="0" err="1">
                          <a:cs typeface="+mj-cs"/>
                        </a:rPr>
                        <a:t>Asmaa</a:t>
                      </a:r>
                      <a:r>
                        <a:rPr lang="en-US" sz="1600" u="none" strike="noStrike" cap="none" baseline="0" dirty="0">
                          <a:cs typeface="+mj-cs"/>
                        </a:rPr>
                        <a:t> </a:t>
                      </a:r>
                      <a:r>
                        <a:rPr lang="en-US" sz="1600" u="none" strike="noStrike" cap="none" baseline="0" dirty="0" err="1">
                          <a:cs typeface="+mj-cs"/>
                        </a:rPr>
                        <a:t>Ashour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Hadel</a:t>
                      </a:r>
                      <a:r>
                        <a:rPr lang="en-US" sz="1600" u="none" strike="noStrike" cap="none" dirty="0">
                          <a:cs typeface="+mj-cs"/>
                        </a:rPr>
                        <a:t> Adel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Dr.</a:t>
                      </a:r>
                      <a:r>
                        <a:rPr lang="en-US" sz="1600" u="none" strike="noStrike" cap="none" baseline="0" dirty="0">
                          <a:cs typeface="+mj-cs"/>
                        </a:rPr>
                        <a:t> Ahmed </a:t>
                      </a:r>
                      <a:r>
                        <a:rPr lang="en-US" sz="1600" u="none" strike="noStrike" cap="none" baseline="0" dirty="0" err="1">
                          <a:cs typeface="+mj-cs"/>
                        </a:rPr>
                        <a:t>Foad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561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Abd</a:t>
                      </a:r>
                      <a:r>
                        <a:rPr lang="en-US" sz="1600" u="none" strike="noStrike" cap="none" dirty="0">
                          <a:cs typeface="+mj-cs"/>
                        </a:rPr>
                        <a:t> El Rahman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zakria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Walaa</a:t>
                      </a:r>
                      <a:r>
                        <a:rPr lang="en-US" sz="1600" u="none" strike="noStrike" cap="none" dirty="0">
                          <a:cs typeface="+mj-cs"/>
                        </a:rPr>
                        <a:t> </a:t>
                      </a:r>
                      <a:r>
                        <a:rPr lang="en-US" sz="1600" u="none" strike="noStrike" cap="none" dirty="0" err="1">
                          <a:cs typeface="+mj-cs"/>
                        </a:rPr>
                        <a:t>Metwaly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Dr.</a:t>
                      </a:r>
                      <a:r>
                        <a:rPr lang="en-US" sz="1600" u="none" strike="noStrike" cap="none" baseline="0" dirty="0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 Aya </a:t>
                      </a:r>
                      <a:r>
                        <a:rPr lang="en-US" sz="1600" u="none" strike="noStrike" cap="none" baseline="0" dirty="0" err="1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Refaat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2"/>
          <p:cNvSpPr txBox="1">
            <a:spLocks noGrp="1"/>
          </p:cNvSpPr>
          <p:nvPr>
            <p:ph type="title"/>
          </p:nvPr>
        </p:nvSpPr>
        <p:spPr>
          <a:xfrm>
            <a:off x="752743" y="308470"/>
            <a:ext cx="10686514" cy="1358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Rockwell"/>
              <a:buNone/>
            </a:pPr>
            <a:r>
              <a:rPr lang="en-US" b="1" dirty="0">
                <a:solidFill>
                  <a:srgbClr val="C00000"/>
                </a:solidFill>
              </a:rPr>
              <a:t>The </a:t>
            </a:r>
            <a:r>
              <a:rPr lang="ar-EG" b="1" dirty="0">
                <a:solidFill>
                  <a:srgbClr val="C00000"/>
                </a:solidFill>
              </a:rPr>
              <a:t>ISSN</a:t>
            </a:r>
            <a:r>
              <a:rPr lang="en-US" b="1" dirty="0">
                <a:solidFill>
                  <a:srgbClr val="C00000"/>
                </a:solidFill>
              </a:rPr>
              <a:t> was obtained for the Faculty's journal  </a:t>
            </a:r>
            <a:br>
              <a:rPr lang="ar-EG" b="1" dirty="0">
                <a:solidFill>
                  <a:srgbClr val="C00000"/>
                </a:solidFill>
              </a:rPr>
            </a:br>
            <a:r>
              <a:rPr lang="ar-EG" b="1" i="1" dirty="0">
                <a:solidFill>
                  <a:srgbClr val="C00000"/>
                </a:solidFill>
              </a:rPr>
              <a:t>JOURNAL OF ADVANCED PHARMACEUTICAL SCIENCES “</a:t>
            </a:r>
            <a:br>
              <a:rPr lang="en-US" b="1" i="1" dirty="0">
                <a:solidFill>
                  <a:srgbClr val="C00000"/>
                </a:solidFill>
              </a:rPr>
            </a:br>
            <a:r>
              <a:rPr lang="en-US" b="1" i="1" dirty="0">
                <a:solidFill>
                  <a:srgbClr val="C00000"/>
                </a:solidFill>
              </a:rPr>
              <a:t>in November 2023</a:t>
            </a:r>
            <a:br>
              <a:rPr lang="ar-EG" b="1" dirty="0">
                <a:solidFill>
                  <a:srgbClr val="C00000"/>
                </a:solidFill>
              </a:rPr>
            </a:br>
            <a:endParaRPr b="1" dirty="0">
              <a:solidFill>
                <a:srgbClr val="C00000"/>
              </a:solidFill>
            </a:endParaRPr>
          </a:p>
        </p:txBody>
      </p:sp>
      <p:sp>
        <p:nvSpPr>
          <p:cNvPr id="470" name="Google Shape;470;p22"/>
          <p:cNvSpPr txBox="1">
            <a:spLocks noGrp="1"/>
          </p:cNvSpPr>
          <p:nvPr>
            <p:ph sz="half" idx="1"/>
          </p:nvPr>
        </p:nvSpPr>
        <p:spPr>
          <a:xfrm>
            <a:off x="-62184" y="1574292"/>
            <a:ext cx="5411032" cy="291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ar-EG" b="1" dirty="0">
                <a:solidFill>
                  <a:srgbClr val="C00000"/>
                </a:solidFill>
              </a:rPr>
              <a:t>ISSU</a:t>
            </a:r>
            <a:r>
              <a:rPr lang="en-US" b="1" dirty="0">
                <a:solidFill>
                  <a:srgbClr val="C00000"/>
                </a:solidFill>
              </a:rPr>
              <a:t>E 1 in January 2024 </a:t>
            </a:r>
            <a:endParaRPr dirty="0">
              <a:solidFill>
                <a:srgbClr val="C00000"/>
              </a:solidFill>
            </a:endParaRPr>
          </a:p>
          <a:p>
            <a:pPr marL="0" lvl="0" indent="0" algn="ctr" rtl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b="1" dirty="0">
              <a:solidFill>
                <a:srgbClr val="C00000"/>
              </a:solidFill>
            </a:endParaRPr>
          </a:p>
          <a:p>
            <a:pPr marL="0" lvl="0" indent="0" algn="ctr" rtl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b="1" dirty="0">
              <a:solidFill>
                <a:srgbClr val="C00000"/>
              </a:solidFill>
            </a:endParaRPr>
          </a:p>
        </p:txBody>
      </p:sp>
      <p:graphicFrame>
        <p:nvGraphicFramePr>
          <p:cNvPr id="469" name="Google Shape;469;p22"/>
          <p:cNvGraphicFramePr/>
          <p:nvPr>
            <p:extLst>
              <p:ext uri="{D42A27DB-BD31-4B8C-83A1-F6EECF244321}">
                <p14:modId xmlns:p14="http://schemas.microsoft.com/office/powerpoint/2010/main" val="2254295790"/>
              </p:ext>
            </p:extLst>
          </p:nvPr>
        </p:nvGraphicFramePr>
        <p:xfrm>
          <a:off x="405755" y="5070994"/>
          <a:ext cx="4740275" cy="1478320"/>
        </p:xfrm>
        <a:graphic>
          <a:graphicData uri="http://schemas.openxmlformats.org/drawingml/2006/table">
            <a:tbl>
              <a:tblPr firstRow="1" bandRow="1">
                <a:noFill/>
                <a:tableStyleId>{8DF9F078-F163-49C5-AF6F-4846E0D76706}</a:tableStyleId>
              </a:tblPr>
              <a:tblGrid>
                <a:gridCol w="117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FFF00"/>
                          </a:solidFill>
                        </a:rPr>
                        <a:t>1</a:t>
                      </a:r>
                      <a:endParaRPr sz="1800" b="1" u="none" strike="noStrike" cap="none"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200" b="1" u="none" strike="noStrike" cap="none" dirty="0" err="1">
                          <a:solidFill>
                            <a:srgbClr val="FFFF00"/>
                          </a:solidFill>
                        </a:rPr>
                        <a:t>Hospital</a:t>
                      </a:r>
                      <a:r>
                        <a:rPr lang="ar-EG" sz="1200" b="1" u="none" strike="noStrike" cap="none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ar-EG" sz="1200" b="1" u="none" strike="noStrike" cap="none" dirty="0" err="1">
                          <a:solidFill>
                            <a:srgbClr val="FFFF00"/>
                          </a:solidFill>
                        </a:rPr>
                        <a:t>and</a:t>
                      </a:r>
                      <a:r>
                        <a:rPr lang="ar-EG" sz="1200" b="1" u="none" strike="noStrike" cap="none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ar-EG" sz="1200" b="1" u="none" strike="noStrike" cap="none" dirty="0" err="1">
                          <a:solidFill>
                            <a:srgbClr val="FFFF00"/>
                          </a:solidFill>
                        </a:rPr>
                        <a:t>Clinical</a:t>
                      </a:r>
                      <a:r>
                        <a:rPr lang="ar-EG" sz="1200" b="1" u="none" strike="noStrike" cap="none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ar-EG" sz="1200" b="1" u="none" strike="noStrike" cap="none" dirty="0" err="1">
                          <a:solidFill>
                            <a:srgbClr val="FFFF00"/>
                          </a:solidFill>
                        </a:rPr>
                        <a:t>Pharmacy</a:t>
                      </a:r>
                      <a:r>
                        <a:rPr lang="ar-EG" sz="1200" b="1" u="none" strike="noStrike" cap="none" dirty="0">
                          <a:solidFill>
                            <a:srgbClr val="FFFF00"/>
                          </a:solidFill>
                        </a:rPr>
                        <a:t> </a:t>
                      </a:r>
                      <a:endParaRPr sz="1800" b="1" u="none" strike="noStrike" cap="none"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FFF00"/>
                          </a:solidFill>
                        </a:rPr>
                        <a:t>1</a:t>
                      </a:r>
                      <a:endParaRPr sz="1800" b="1" u="none" strike="noStrike" cap="none"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200" b="1" u="none" strike="noStrike" cap="none">
                          <a:solidFill>
                            <a:srgbClr val="FFFF00"/>
                          </a:solidFill>
                        </a:rPr>
                        <a:t>Pharmaceutical Analytical Chemistry </a:t>
                      </a:r>
                      <a:endParaRPr sz="1800" b="1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FFF00"/>
                          </a:solidFill>
                        </a:rPr>
                        <a:t>1</a:t>
                      </a:r>
                      <a:endParaRPr sz="1800" b="1" u="none" strike="noStrike" cap="none"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rgbClr val="FFFF00"/>
                          </a:solidFill>
                        </a:rPr>
                        <a:t>Pharmaceutical microbiology</a:t>
                      </a:r>
                      <a:endParaRPr sz="1800" b="1" u="none" strike="noStrike" cap="none"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FFF00"/>
                          </a:solidFill>
                        </a:rPr>
                        <a:t>5</a:t>
                      </a:r>
                      <a:endParaRPr sz="1800" b="1" u="none" strike="noStrike" cap="none"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200" b="1" u="none" strike="noStrike" cap="none" dirty="0">
                          <a:solidFill>
                            <a:srgbClr val="FFFF00"/>
                          </a:solidFill>
                        </a:rPr>
                        <a:t>Pharmacognosy </a:t>
                      </a:r>
                      <a:r>
                        <a:rPr lang="ar-EG" sz="1200" b="1" u="none" strike="noStrike" cap="none" dirty="0" err="1">
                          <a:solidFill>
                            <a:srgbClr val="FFFF00"/>
                          </a:solidFill>
                        </a:rPr>
                        <a:t>and</a:t>
                      </a:r>
                      <a:r>
                        <a:rPr lang="ar-EG" sz="1200" b="1" u="none" strike="noStrike" cap="none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ar-EG" sz="1200" b="1" u="none" strike="noStrike" cap="none" dirty="0" err="1">
                          <a:solidFill>
                            <a:srgbClr val="FFFF00"/>
                          </a:solidFill>
                        </a:rPr>
                        <a:t>Phytochemistry</a:t>
                      </a:r>
                      <a:r>
                        <a:rPr lang="ar-EG" sz="1200" b="1" u="none" strike="noStrike" cap="none" dirty="0">
                          <a:solidFill>
                            <a:srgbClr val="FFFF00"/>
                          </a:solidFill>
                        </a:rPr>
                        <a:t> </a:t>
                      </a:r>
                      <a:endParaRPr sz="1800" b="1" u="none" strike="noStrike" cap="none"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1" name="Google Shape;471;p22"/>
          <p:cNvSpPr/>
          <p:nvPr/>
        </p:nvSpPr>
        <p:spPr>
          <a:xfrm rot="633051">
            <a:off x="7505438" y="2309814"/>
            <a:ext cx="3734718" cy="2519535"/>
          </a:xfrm>
          <a:prstGeom prst="star6">
            <a:avLst>
              <a:gd name="adj" fmla="val 17499"/>
              <a:gd name="hf" fmla="val 115470"/>
            </a:avLst>
          </a:prstGeom>
          <a:solidFill>
            <a:schemeClr val="accent1"/>
          </a:solid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Issue 4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Avenir"/>
                <a:sym typeface="Avenir"/>
              </a:rPr>
              <a:t>June 2025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472" name="Google Shape;472;p22"/>
          <p:cNvSpPr txBox="1"/>
          <p:nvPr/>
        </p:nvSpPr>
        <p:spPr>
          <a:xfrm>
            <a:off x="-197677" y="1882888"/>
            <a:ext cx="5411032" cy="291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EF8B67"/>
              </a:buClr>
              <a:buSzPts val="2000"/>
              <a:buFont typeface="Noto Sans Symbols"/>
              <a:buNone/>
            </a:pPr>
            <a:r>
              <a:rPr lang="en-US" sz="2000" b="1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ISSUE 2 in June 2024 </a:t>
            </a:r>
            <a:endParaRPr sz="2000" b="1" dirty="0">
              <a:solidFill>
                <a:srgbClr val="C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r" rtl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EF8B67"/>
              </a:buClr>
              <a:buSzPts val="2000"/>
              <a:buFont typeface="Noto Sans Symbols"/>
              <a:buNone/>
            </a:pPr>
            <a:endParaRPr sz="2000" b="1" dirty="0">
              <a:solidFill>
                <a:srgbClr val="C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473" name="Google Shape;473;p22"/>
          <p:cNvGraphicFramePr/>
          <p:nvPr>
            <p:extLst>
              <p:ext uri="{D42A27DB-BD31-4B8C-83A1-F6EECF244321}">
                <p14:modId xmlns:p14="http://schemas.microsoft.com/office/powerpoint/2010/main" val="1922108041"/>
              </p:ext>
            </p:extLst>
          </p:nvPr>
        </p:nvGraphicFramePr>
        <p:xfrm>
          <a:off x="6656781" y="5439304"/>
          <a:ext cx="4740275" cy="741700"/>
        </p:xfrm>
        <a:graphic>
          <a:graphicData uri="http://schemas.openxmlformats.org/drawingml/2006/table">
            <a:tbl>
              <a:tblPr firstRow="1" bandRow="1">
                <a:noFill/>
                <a:tableStyleId>{8DF9F078-F163-49C5-AF6F-4846E0D76706}</a:tableStyleId>
              </a:tblPr>
              <a:tblGrid>
                <a:gridCol w="117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00"/>
                          </a:solidFill>
                        </a:rPr>
                        <a:t>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Avenir Next LT Pro Light"/>
                          <a:sym typeface="Arial"/>
                        </a:rPr>
                        <a:t>Pharmacognosy and Phytochemistry 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Avenir Next LT Pro Light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FFF00"/>
                          </a:solidFill>
                        </a:rPr>
                        <a:t>1</a:t>
                      </a:r>
                      <a:endParaRPr sz="1800" b="1" u="none" strike="noStrike" cap="none"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200" b="1" u="none" strike="noStrike" cap="none" dirty="0" err="1">
                          <a:solidFill>
                            <a:srgbClr val="FFFF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Pharmaceutical</a:t>
                      </a:r>
                      <a:r>
                        <a:rPr lang="ar-EG" sz="1200" b="1" u="none" strike="noStrike" cap="none" dirty="0">
                          <a:solidFill>
                            <a:srgbClr val="FFFF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ar-EG" sz="1200" b="1" u="none" strike="noStrike" cap="none" dirty="0" err="1">
                          <a:solidFill>
                            <a:srgbClr val="FFFF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Microbiology</a:t>
                      </a:r>
                      <a:r>
                        <a:rPr lang="ar-EG" sz="1200" b="1" u="none" strike="noStrike" cap="none" dirty="0">
                          <a:solidFill>
                            <a:srgbClr val="FFFF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endParaRPr sz="1800" b="1" u="none" strike="noStrike" cap="none"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4" name="Google Shape;474;p22"/>
          <p:cNvSpPr/>
          <p:nvPr/>
        </p:nvSpPr>
        <p:spPr>
          <a:xfrm rot="-2057154">
            <a:off x="1797057" y="2236682"/>
            <a:ext cx="2845326" cy="2665798"/>
          </a:xfrm>
          <a:prstGeom prst="star6">
            <a:avLst>
              <a:gd name="adj" fmla="val 17499"/>
              <a:gd name="hf" fmla="val 115470"/>
            </a:avLst>
          </a:prstGeom>
          <a:solidFill>
            <a:schemeClr val="accent1"/>
          </a:solid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Issue 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Avenir"/>
                <a:sym typeface="Avenir"/>
              </a:rPr>
              <a:t>Jan 2025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3"/>
          <p:cNvSpPr txBox="1">
            <a:spLocks noGrp="1"/>
          </p:cNvSpPr>
          <p:nvPr>
            <p:ph type="title"/>
          </p:nvPr>
        </p:nvSpPr>
        <p:spPr>
          <a:xfrm>
            <a:off x="211015" y="-567465"/>
            <a:ext cx="4190119" cy="230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ar-EG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Faculty </a:t>
            </a:r>
            <a:r>
              <a:rPr lang="ar-EG" altLang="ar-EG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 library </a:t>
            </a:r>
          </a:p>
        </p:txBody>
      </p:sp>
      <p:sp>
        <p:nvSpPr>
          <p:cNvPr id="481" name="Google Shape;481;p23"/>
          <p:cNvSpPr txBox="1">
            <a:spLocks noGrp="1"/>
          </p:cNvSpPr>
          <p:nvPr>
            <p:ph type="body" idx="1"/>
          </p:nvPr>
        </p:nvSpPr>
        <p:spPr>
          <a:xfrm>
            <a:off x="396680" y="1028842"/>
            <a:ext cx="3818788" cy="158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SzPts val="2800"/>
            </a:pPr>
            <a:r>
              <a:rPr lang="ar-EG" altLang="ar-EG" sz="2800" dirty="0">
                <a:latin typeface="inherit"/>
              </a:rPr>
              <a:t> </a:t>
            </a:r>
            <a:r>
              <a:rPr lang="en-US" altLang="ar-EG" sz="2800" dirty="0">
                <a:latin typeface="inherit"/>
              </a:rPr>
              <a:t>9 </a:t>
            </a:r>
            <a:r>
              <a:rPr lang="ar-EG" altLang="ar-EG" sz="2800" dirty="0">
                <a:latin typeface="inherit"/>
              </a:rPr>
              <a:t>books, other than British Pharmacopeia, </a:t>
            </a:r>
            <a:br>
              <a:rPr lang="ar-EG" altLang="ar-EG" sz="2800" dirty="0">
                <a:latin typeface="inherit"/>
              </a:rPr>
            </a:br>
            <a:r>
              <a:rPr lang="ar-EG" altLang="ar-EG" sz="2800" dirty="0">
                <a:latin typeface="inherit"/>
              </a:rPr>
              <a:t>were purchased for approximately </a:t>
            </a:r>
            <a:r>
              <a:rPr lang="en-US" altLang="ar-EG" sz="2800" dirty="0">
                <a:latin typeface="inherit"/>
              </a:rPr>
              <a:t>66.719</a:t>
            </a:r>
            <a:r>
              <a:rPr lang="ar-EG" altLang="ar-EG" sz="2800" dirty="0">
                <a:latin typeface="inherit"/>
              </a:rPr>
              <a:t> thousand pounds</a:t>
            </a:r>
            <a:r>
              <a:rPr lang="ar-EG" altLang="ar-EG" sz="1050" dirty="0"/>
              <a:t> </a:t>
            </a:r>
            <a:endParaRPr dirty="0"/>
          </a:p>
        </p:txBody>
      </p:sp>
      <p:graphicFrame>
        <p:nvGraphicFramePr>
          <p:cNvPr id="480" name="Google Shape;480;p23"/>
          <p:cNvGraphicFramePr/>
          <p:nvPr>
            <p:extLst>
              <p:ext uri="{D42A27DB-BD31-4B8C-83A1-F6EECF244321}">
                <p14:modId xmlns:p14="http://schemas.microsoft.com/office/powerpoint/2010/main" val="2419572677"/>
              </p:ext>
            </p:extLst>
          </p:nvPr>
        </p:nvGraphicFramePr>
        <p:xfrm>
          <a:off x="5133405" y="2448389"/>
          <a:ext cx="6886225" cy="4191750"/>
        </p:xfrm>
        <a:graphic>
          <a:graphicData uri="http://schemas.openxmlformats.org/drawingml/2006/table">
            <a:tbl>
              <a:tblPr firstRow="1" bandRow="1">
                <a:noFill/>
                <a:tableStyleId>{BDFC81F9-B5A4-475E-8FA2-34F7AD1F8486}</a:tableStyleId>
              </a:tblPr>
              <a:tblGrid>
                <a:gridCol w="688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lt1"/>
                          </a:solidFill>
                          <a:latin typeface="Avenir Next LT Pro Light"/>
                          <a:ea typeface="Calibri"/>
                          <a:cs typeface="+mj-cs"/>
                          <a:sym typeface="Arial"/>
                        </a:rPr>
                        <a:t>The</a:t>
                      </a:r>
                      <a:r>
                        <a:rPr lang="en-US" sz="2000" u="none" strike="noStrike" cap="none" baseline="0" dirty="0">
                          <a:solidFill>
                            <a:schemeClr val="lt1"/>
                          </a:solidFill>
                          <a:latin typeface="Avenir Next LT Pro Light"/>
                          <a:ea typeface="Calibri"/>
                          <a:cs typeface="+mj-cs"/>
                          <a:sym typeface="Arial"/>
                        </a:rPr>
                        <a:t> book has been added to the Faculty library</a:t>
                      </a:r>
                      <a:endParaRPr sz="700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+mj-cs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solidFill>
                            <a:schemeClr val="dk1"/>
                          </a:solidFill>
                        </a:rPr>
                        <a:t>Pharmacotherapy Principles and Practice Fifth Edition .2019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solidFill>
                            <a:schemeClr val="dk1"/>
                          </a:solidFill>
                        </a:rPr>
                        <a:t>Natural poison and venom Phytochemical in medicinal Plants  Nutrimetabolomics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solidFill>
                            <a:schemeClr val="dk1"/>
                          </a:solidFill>
                        </a:rPr>
                        <a:t>INSTRUMENTAL ANALYTICAL CHEMISTRY ROBINSON 2022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solidFill>
                            <a:schemeClr val="dk1"/>
                          </a:solidFill>
                        </a:rPr>
                        <a:t>GREEN APPROACHES FOR CHEMICAL ANALYSIS * Emanuela Gionfriddo2024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solidFill>
                            <a:schemeClr val="dk1"/>
                          </a:solidFill>
                        </a:rPr>
                        <a:t>Chemical Biology &amp; drug Design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solidFill>
                            <a:schemeClr val="dk1"/>
                          </a:solidFill>
                        </a:rPr>
                        <a:t>Razdan	Drug Design 2023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1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solidFill>
                            <a:schemeClr val="dk1"/>
                          </a:solidFill>
                        </a:rPr>
                        <a:t>Nanotechnology in drug delivery and pharmaceuticals by toby cabral.2023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solidFill>
                            <a:schemeClr val="dk1"/>
                          </a:solidFill>
                        </a:rPr>
                        <a:t>ESSENTIALS OF HOSPITAL INFECTION CONTROL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solidFill>
                            <a:schemeClr val="dk1"/>
                          </a:solidFill>
                        </a:rPr>
                        <a:t>production technology for medicinal and aromatic cropsChhaya singh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 dirty="0">
                          <a:solidFill>
                            <a:schemeClr val="dk1"/>
                          </a:solidFill>
                        </a:rPr>
                        <a:t> British pharmacopeia 2024</a:t>
                      </a:r>
                      <a:endParaRPr sz="14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82" name="Google Shape;482;p23"/>
          <p:cNvSpPr/>
          <p:nvPr/>
        </p:nvSpPr>
        <p:spPr>
          <a:xfrm>
            <a:off x="8130448" y="176270"/>
            <a:ext cx="3712685" cy="20024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3" name="Google Shape;483;p23"/>
          <p:cNvSpPr/>
          <p:nvPr/>
        </p:nvSpPr>
        <p:spPr>
          <a:xfrm>
            <a:off x="4434840" y="0"/>
            <a:ext cx="3615267" cy="2178758"/>
          </a:xfrm>
          <a:prstGeom prst="pentagon">
            <a:avLst>
              <a:gd name="hf" fmla="val 105146"/>
              <a:gd name="vf" fmla="val 11055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4" name="Google Shape;484;p23"/>
          <p:cNvSpPr/>
          <p:nvPr/>
        </p:nvSpPr>
        <p:spPr>
          <a:xfrm>
            <a:off x="548640" y="3481802"/>
            <a:ext cx="4104042" cy="2690398"/>
          </a:xfrm>
          <a:prstGeom prst="bevel">
            <a:avLst>
              <a:gd name="adj" fmla="val 12500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675892-14ED-638A-5515-F474425709E1}"/>
              </a:ext>
            </a:extLst>
          </p:cNvPr>
          <p:cNvSpPr txBox="1"/>
          <p:nvPr/>
        </p:nvSpPr>
        <p:spPr>
          <a:xfrm>
            <a:off x="4805918" y="590993"/>
            <a:ext cx="60940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400" dirty="0">
                <a:solidFill>
                  <a:srgbClr val="C00000"/>
                </a:solidFill>
              </a:rPr>
              <a:t>بند  9  ابحاث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0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3"/>
          <p:cNvGrpSpPr/>
          <p:nvPr/>
        </p:nvGrpSpPr>
        <p:grpSpPr>
          <a:xfrm>
            <a:off x="383781" y="265774"/>
            <a:ext cx="10918695" cy="6394436"/>
            <a:chOff x="0" y="92497"/>
            <a:chExt cx="9629331" cy="6394436"/>
          </a:xfrm>
        </p:grpSpPr>
        <p:sp>
          <p:nvSpPr>
            <p:cNvPr id="248" name="Google Shape;248;p3"/>
            <p:cNvSpPr/>
            <p:nvPr/>
          </p:nvSpPr>
          <p:spPr>
            <a:xfrm>
              <a:off x="5022701" y="2091928"/>
              <a:ext cx="3628645" cy="23107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04129"/>
                  </a:lnTo>
                  <a:lnTo>
                    <a:pt x="120000" y="104129"/>
                  </a:lnTo>
                  <a:lnTo>
                    <a:pt x="120000" y="120000"/>
                  </a:lnTo>
                </a:path>
              </a:pathLst>
            </a:custGeom>
            <a:noFill/>
            <a:ln w="10775" cap="flat" cmpd="sng">
              <a:solidFill>
                <a:srgbClr val="A7370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977984" y="2091928"/>
              <a:ext cx="4044717" cy="23107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04129"/>
                  </a:lnTo>
                  <a:lnTo>
                    <a:pt x="0" y="104129"/>
                  </a:lnTo>
                  <a:lnTo>
                    <a:pt x="0" y="120000"/>
                  </a:lnTo>
                </a:path>
              </a:pathLst>
            </a:custGeom>
            <a:noFill/>
            <a:ln w="10775" cap="flat" cmpd="sng">
              <a:solidFill>
                <a:srgbClr val="A7370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955543" y="92497"/>
              <a:ext cx="2045142" cy="199943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l="-3999" r="-3999"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162245" y="2157521"/>
              <a:ext cx="2554505" cy="1694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 txBox="1"/>
            <p:nvPr/>
          </p:nvSpPr>
          <p:spPr>
            <a:xfrm>
              <a:off x="4836848" y="2076183"/>
              <a:ext cx="4044600" cy="169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/>
              <a:r>
                <a:rPr lang="en-US" sz="3200" dirty="0">
                  <a:solidFill>
                    <a:schemeClr val="tx1"/>
                  </a:solidFill>
                  <a:latin typeface="Times New Roman"/>
                  <a:ea typeface="Avenir"/>
                  <a:cs typeface="Times New Roman"/>
                  <a:sym typeface="Times New Roman"/>
                </a:rPr>
                <a:t> Assistant vice dean for graduate studies and research</a:t>
              </a:r>
              <a:endParaRPr lang="en-US" sz="18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0" y="4402651"/>
              <a:ext cx="1955969" cy="1955969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23999" r="-23999"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075698" y="4293626"/>
              <a:ext cx="2933953" cy="1955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 txBox="1"/>
            <p:nvPr/>
          </p:nvSpPr>
          <p:spPr>
            <a:xfrm>
              <a:off x="4836848" y="4530933"/>
              <a:ext cx="2934000" cy="19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>
                <a:lnSpc>
                  <a:spcPct val="90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Secretariat vice dean for graduate studies and research</a:t>
              </a:r>
              <a:endParaRPr lang="en-US" sz="3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Avenir"/>
              </a:endParaRPr>
            </a:p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673362" y="4402651"/>
              <a:ext cx="1955969" cy="1955969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t="-2999" b="-2999"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1869175" y="4255347"/>
              <a:ext cx="1775012" cy="1955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 txBox="1"/>
            <p:nvPr/>
          </p:nvSpPr>
          <p:spPr>
            <a:xfrm>
              <a:off x="1869175" y="4424817"/>
              <a:ext cx="2325978" cy="19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Avenir"/>
                  <a:cs typeface="Times New Roman" panose="02020603050405020304" pitchFamily="18" charset="0"/>
                  <a:sym typeface="Avenir"/>
                </a:rPr>
                <a:t>Post grade Office </a:t>
              </a:r>
              <a:endParaRPr sz="32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endParaRPr>
            </a:p>
          </p:txBody>
        </p:sp>
      </p:grpSp>
      <p:sp>
        <p:nvSpPr>
          <p:cNvPr id="259" name="Google Shape;259;p3"/>
          <p:cNvSpPr/>
          <p:nvPr/>
        </p:nvSpPr>
        <p:spPr>
          <a:xfrm>
            <a:off x="7315200" y="0"/>
            <a:ext cx="505161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C00000"/>
                </a:solidFill>
                <a:latin typeface="Times New Roman"/>
                <a:ea typeface="Avenir"/>
                <a:cs typeface="Times New Roman"/>
                <a:sym typeface="Times New Roman"/>
              </a:rPr>
              <a:t>Function Structure</a:t>
            </a:r>
            <a:endParaRPr sz="5400" b="1" i="0" u="none" strike="noStrike" cap="none" dirty="0">
              <a:solidFill>
                <a:srgbClr val="C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60" name="Google Shape;260;p3"/>
          <p:cNvCxnSpPr/>
          <p:nvPr/>
        </p:nvCxnSpPr>
        <p:spPr>
          <a:xfrm rot="10800000">
            <a:off x="4080430" y="3043712"/>
            <a:ext cx="1762699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1" name="Google Shape;261;p3"/>
          <p:cNvSpPr/>
          <p:nvPr/>
        </p:nvSpPr>
        <p:spPr>
          <a:xfrm>
            <a:off x="2586069" y="2210999"/>
            <a:ext cx="1375240" cy="1665425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l="-3999" r="-3999"/>
            </a:stretch>
          </a:blipFill>
          <a:ln w="107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2" name="Google Shape;262;p3"/>
          <p:cNvSpPr txBox="1"/>
          <p:nvPr/>
        </p:nvSpPr>
        <p:spPr>
          <a:xfrm>
            <a:off x="1144122" y="277696"/>
            <a:ext cx="33726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Times New Roman"/>
                <a:ea typeface="Avenir"/>
                <a:cs typeface="Times New Roman"/>
                <a:sym typeface="Times New Roman"/>
              </a:rPr>
              <a:t>Vice dean for graduate studies and research</a:t>
            </a:r>
            <a:endParaRPr sz="1800" i="0" u="none" strike="noStrike" cap="none" dirty="0">
              <a:solidFill>
                <a:schemeClr val="tx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51" y="98854"/>
            <a:ext cx="938289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"/>
          <p:cNvSpPr/>
          <p:nvPr/>
        </p:nvSpPr>
        <p:spPr>
          <a:xfrm>
            <a:off x="2583444" y="3985596"/>
            <a:ext cx="1099337" cy="859055"/>
          </a:xfrm>
          <a:prstGeom prst="hexagon">
            <a:avLst>
              <a:gd name="adj" fmla="val 28900"/>
              <a:gd name="vf" fmla="val 115470"/>
            </a:avLst>
          </a:prstGeom>
          <a:solidFill>
            <a:srgbClr val="DFB3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6848707" y="3755713"/>
            <a:ext cx="1099337" cy="859055"/>
          </a:xfrm>
          <a:prstGeom prst="hexagon">
            <a:avLst>
              <a:gd name="adj" fmla="val 28900"/>
              <a:gd name="vf" fmla="val 115470"/>
            </a:avLst>
          </a:prstGeom>
          <a:solidFill>
            <a:srgbClr val="DFB3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10021066" y="3848796"/>
            <a:ext cx="1099337" cy="859055"/>
          </a:xfrm>
          <a:prstGeom prst="hexagon">
            <a:avLst>
              <a:gd name="adj" fmla="val 28900"/>
              <a:gd name="vf" fmla="val 115470"/>
            </a:avLst>
          </a:prstGeom>
          <a:solidFill>
            <a:srgbClr val="DFB3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1" name="Google Shape;271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0" bIns="0" anchor="t" anchorCtr="0">
            <a:noAutofit/>
          </a:bodyPr>
          <a:lstStyle/>
          <a:p>
            <a:pPr marL="283464" lvl="0" indent="-1691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283464" lvl="0" indent="-16916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272" name="Google Shape;272;p4"/>
          <p:cNvSpPr txBox="1"/>
          <p:nvPr/>
        </p:nvSpPr>
        <p:spPr>
          <a:xfrm>
            <a:off x="707059" y="-353242"/>
            <a:ext cx="11003558" cy="136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cs typeface="+mj-cs"/>
              </a:rPr>
              <a:t>Sub -</a:t>
            </a:r>
            <a:r>
              <a:rPr lang="ar-EG" alt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cs typeface="+mj-cs"/>
              </a:rPr>
              <a:t> Committees of the Graduate Studies Committee </a:t>
            </a:r>
          </a:p>
        </p:txBody>
      </p:sp>
      <p:grpSp>
        <p:nvGrpSpPr>
          <p:cNvPr id="273" name="Google Shape;273;p4"/>
          <p:cNvGrpSpPr/>
          <p:nvPr/>
        </p:nvGrpSpPr>
        <p:grpSpPr>
          <a:xfrm>
            <a:off x="546345" y="1460749"/>
            <a:ext cx="3855148" cy="4464333"/>
            <a:chOff x="2922598" y="984531"/>
            <a:chExt cx="5046236" cy="6154256"/>
          </a:xfrm>
        </p:grpSpPr>
        <p:sp>
          <p:nvSpPr>
            <p:cNvPr id="274" name="Google Shape;274;p4"/>
            <p:cNvSpPr/>
            <p:nvPr/>
          </p:nvSpPr>
          <p:spPr>
            <a:xfrm>
              <a:off x="2922598" y="984531"/>
              <a:ext cx="2006282" cy="6130510"/>
            </a:xfrm>
            <a:custGeom>
              <a:avLst/>
              <a:gdLst/>
              <a:ahLst/>
              <a:cxnLst/>
              <a:rect l="l" t="t" r="r" b="b"/>
              <a:pathLst>
                <a:path w="3459929" h="2992729" extrusionOk="0">
                  <a:moveTo>
                    <a:pt x="0" y="1496365"/>
                  </a:moveTo>
                  <a:lnTo>
                    <a:pt x="855023" y="1"/>
                  </a:lnTo>
                  <a:lnTo>
                    <a:pt x="2604906" y="1"/>
                  </a:lnTo>
                  <a:lnTo>
                    <a:pt x="3459929" y="1496365"/>
                  </a:lnTo>
                  <a:lnTo>
                    <a:pt x="2604906" y="2992728"/>
                  </a:lnTo>
                  <a:lnTo>
                    <a:pt x="855023" y="2992728"/>
                  </a:lnTo>
                  <a:lnTo>
                    <a:pt x="0" y="1496365"/>
                  </a:lnTo>
                  <a:close/>
                </a:path>
              </a:pathLst>
            </a:custGeom>
            <a:solidFill>
              <a:srgbClr val="E92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5" name="Google Shape;275;p4"/>
            <p:cNvSpPr txBox="1"/>
            <p:nvPr/>
          </p:nvSpPr>
          <p:spPr>
            <a:xfrm rot="16200000">
              <a:off x="914027" y="3070391"/>
              <a:ext cx="6130510" cy="2006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6975" tIns="569575" rIns="646975" bIns="569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3600"/>
                <a:buFont typeface="Times New Roman"/>
                <a:buNone/>
              </a:pPr>
              <a:r>
                <a:rPr lang="en-US" b="1" dirty="0">
                  <a:latin typeface="Times New Roman"/>
                  <a:ea typeface="Times New Roman"/>
                  <a:cs typeface="Times New Roman"/>
                  <a:sym typeface="Times New Roman"/>
                </a:rPr>
                <a:t>Post grade Committee</a:t>
              </a:r>
              <a:endParaRPr b="1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5802595" y="2612587"/>
              <a:ext cx="1305602" cy="1124915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DFB3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4688963" y="1040322"/>
              <a:ext cx="3150532" cy="1967679"/>
            </a:xfrm>
            <a:custGeom>
              <a:avLst/>
              <a:gdLst/>
              <a:ahLst/>
              <a:cxnLst/>
              <a:rect l="l" t="t" r="r" b="b"/>
              <a:pathLst>
                <a:path w="2835036" h="2453030" extrusionOk="0">
                  <a:moveTo>
                    <a:pt x="0" y="1226515"/>
                  </a:moveTo>
                  <a:lnTo>
                    <a:pt x="700831" y="1"/>
                  </a:lnTo>
                  <a:lnTo>
                    <a:pt x="2134205" y="1"/>
                  </a:lnTo>
                  <a:lnTo>
                    <a:pt x="2835036" y="1226515"/>
                  </a:lnTo>
                  <a:lnTo>
                    <a:pt x="2134205" y="2453029"/>
                  </a:lnTo>
                  <a:lnTo>
                    <a:pt x="700831" y="2453029"/>
                  </a:lnTo>
                  <a:lnTo>
                    <a:pt x="0" y="1226515"/>
                  </a:lnTo>
                  <a:close/>
                </a:path>
              </a:pathLst>
            </a:custGeom>
            <a:solidFill>
              <a:srgbClr val="E92A00"/>
            </a:solidFill>
            <a:ln>
              <a:noFill/>
            </a:ln>
          </p:spPr>
          <p:txBody>
            <a:bodyPr spcFirstLastPara="1" wrap="square" lIns="646975" tIns="569575" rIns="646975" bIns="56957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b="1" dirty="0">
                  <a:latin typeface="Times New Roman"/>
                  <a:ea typeface="Times New Roman"/>
                  <a:cs typeface="Times New Roman"/>
                  <a:sym typeface="Times New Roman"/>
                </a:rPr>
                <a:t>Libraries Committee</a:t>
              </a:r>
              <a:endParaRPr b="1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4862758" y="3267521"/>
              <a:ext cx="3106076" cy="1634791"/>
            </a:xfrm>
            <a:custGeom>
              <a:avLst/>
              <a:gdLst/>
              <a:ahLst/>
              <a:cxnLst/>
              <a:rect l="l" t="t" r="r" b="b"/>
              <a:pathLst>
                <a:path w="2835036" h="2453030" extrusionOk="0">
                  <a:moveTo>
                    <a:pt x="0" y="1226515"/>
                  </a:moveTo>
                  <a:lnTo>
                    <a:pt x="700831" y="1"/>
                  </a:lnTo>
                  <a:lnTo>
                    <a:pt x="2134205" y="1"/>
                  </a:lnTo>
                  <a:lnTo>
                    <a:pt x="2835036" y="1226515"/>
                  </a:lnTo>
                  <a:lnTo>
                    <a:pt x="2134205" y="2453029"/>
                  </a:lnTo>
                  <a:lnTo>
                    <a:pt x="700831" y="2453029"/>
                  </a:lnTo>
                  <a:lnTo>
                    <a:pt x="0" y="1226515"/>
                  </a:lnTo>
                  <a:close/>
                </a:path>
              </a:pathLst>
            </a:custGeom>
            <a:solidFill>
              <a:srgbClr val="E92A00"/>
            </a:solidFill>
            <a:ln>
              <a:noFill/>
            </a:ln>
          </p:spPr>
          <p:txBody>
            <a:bodyPr spcFirstLastPara="1" wrap="square" lIns="646975" tIns="569575" rIns="646975" bIns="569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Times New Roman"/>
                  <a:ea typeface="Times New Roman"/>
                  <a:cs typeface="Times New Roman"/>
                  <a:sym typeface="Times New Roman"/>
                </a:rPr>
                <a:t>Faculty employees Awards Committee</a:t>
              </a:r>
              <a:endParaRPr b="1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79" name="Google Shape;279;p4"/>
          <p:cNvGrpSpPr/>
          <p:nvPr/>
        </p:nvGrpSpPr>
        <p:grpSpPr>
          <a:xfrm>
            <a:off x="3746804" y="1457879"/>
            <a:ext cx="4391255" cy="2737473"/>
            <a:chOff x="2629166" y="1437664"/>
            <a:chExt cx="5215171" cy="3584664"/>
          </a:xfrm>
        </p:grpSpPr>
        <p:sp>
          <p:nvSpPr>
            <p:cNvPr id="280" name="Google Shape;280;p4"/>
            <p:cNvSpPr/>
            <p:nvPr/>
          </p:nvSpPr>
          <p:spPr>
            <a:xfrm>
              <a:off x="2629166" y="2443306"/>
              <a:ext cx="3013717" cy="1856521"/>
            </a:xfrm>
            <a:custGeom>
              <a:avLst/>
              <a:gdLst/>
              <a:ahLst/>
              <a:cxnLst/>
              <a:rect l="l" t="t" r="r" b="b"/>
              <a:pathLst>
                <a:path w="3459929" h="2992729" extrusionOk="0">
                  <a:moveTo>
                    <a:pt x="0" y="1496365"/>
                  </a:moveTo>
                  <a:lnTo>
                    <a:pt x="855023" y="1"/>
                  </a:lnTo>
                  <a:lnTo>
                    <a:pt x="2604906" y="1"/>
                  </a:lnTo>
                  <a:lnTo>
                    <a:pt x="3459929" y="1496365"/>
                  </a:lnTo>
                  <a:lnTo>
                    <a:pt x="2604906" y="2992728"/>
                  </a:lnTo>
                  <a:lnTo>
                    <a:pt x="855023" y="2992728"/>
                  </a:lnTo>
                  <a:lnTo>
                    <a:pt x="0" y="1496365"/>
                  </a:lnTo>
                  <a:close/>
                </a:path>
              </a:pathLst>
            </a:custGeom>
            <a:solidFill>
              <a:srgbClr val="E92A00"/>
            </a:solidFill>
            <a:ln>
              <a:noFill/>
            </a:ln>
          </p:spPr>
          <p:txBody>
            <a:bodyPr spcFirstLastPara="1" wrap="square" lIns="646975" tIns="569575" rIns="646975" bIns="56957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b="1" dirty="0">
                  <a:latin typeface="Times New Roman"/>
                  <a:ea typeface="Times New Roman"/>
                  <a:cs typeface="Times New Roman"/>
                  <a:sym typeface="Times New Roman"/>
                </a:rPr>
                <a:t>Scientific Awards Committee</a:t>
              </a: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5621565" y="2894888"/>
              <a:ext cx="1305602" cy="1124915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DFB3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4985841" y="1437664"/>
              <a:ext cx="2858496" cy="1876985"/>
            </a:xfrm>
            <a:custGeom>
              <a:avLst/>
              <a:gdLst/>
              <a:ahLst/>
              <a:cxnLst/>
              <a:rect l="l" t="t" r="r" b="b"/>
              <a:pathLst>
                <a:path w="2835036" h="2453030" extrusionOk="0">
                  <a:moveTo>
                    <a:pt x="0" y="1226515"/>
                  </a:moveTo>
                  <a:lnTo>
                    <a:pt x="700831" y="1"/>
                  </a:lnTo>
                  <a:lnTo>
                    <a:pt x="2134205" y="1"/>
                  </a:lnTo>
                  <a:lnTo>
                    <a:pt x="2835036" y="1226515"/>
                  </a:lnTo>
                  <a:lnTo>
                    <a:pt x="2134205" y="2453029"/>
                  </a:lnTo>
                  <a:lnTo>
                    <a:pt x="700831" y="2453029"/>
                  </a:lnTo>
                  <a:lnTo>
                    <a:pt x="0" y="1226515"/>
                  </a:lnTo>
                  <a:close/>
                </a:path>
              </a:pathLst>
            </a:custGeom>
            <a:solidFill>
              <a:srgbClr val="E92A00"/>
            </a:solidFill>
            <a:ln>
              <a:noFill/>
            </a:ln>
          </p:spPr>
          <p:txBody>
            <a:bodyPr spcFirstLastPara="1" wrap="square" lIns="646975" tIns="569575" rIns="646975" bIns="56957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altLang="ar-EG" b="1" dirty="0">
                  <a:latin typeface="inherit"/>
                  <a:cs typeface="+mj-cs"/>
                </a:rPr>
                <a:t>S</a:t>
              </a:r>
              <a:r>
                <a:rPr lang="ar-EG" altLang="ar-EG" b="1" dirty="0">
                  <a:latin typeface="inherit"/>
                  <a:cs typeface="+mj-cs"/>
                </a:rPr>
                <a:t>upport fund Scientific Research</a:t>
              </a:r>
              <a:r>
                <a:rPr lang="en-US" altLang="ar-EG" b="1" dirty="0">
                  <a:latin typeface="inherit"/>
                  <a:cs typeface="+mj-cs"/>
                </a:rPr>
                <a:t> Committee</a:t>
              </a:r>
              <a:endParaRPr b="1" dirty="0">
                <a:latin typeface="Times New Roman"/>
                <a:ea typeface="Times New Roman"/>
                <a:cs typeface="+mj-cs"/>
                <a:sym typeface="Times New Roman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4985841" y="3488717"/>
              <a:ext cx="2858496" cy="1533611"/>
            </a:xfrm>
            <a:custGeom>
              <a:avLst/>
              <a:gdLst/>
              <a:ahLst/>
              <a:cxnLst/>
              <a:rect l="l" t="t" r="r" b="b"/>
              <a:pathLst>
                <a:path w="2835036" h="2453030" extrusionOk="0">
                  <a:moveTo>
                    <a:pt x="0" y="1226515"/>
                  </a:moveTo>
                  <a:lnTo>
                    <a:pt x="700831" y="1"/>
                  </a:lnTo>
                  <a:lnTo>
                    <a:pt x="2134205" y="1"/>
                  </a:lnTo>
                  <a:lnTo>
                    <a:pt x="2835036" y="1226515"/>
                  </a:lnTo>
                  <a:lnTo>
                    <a:pt x="2134205" y="2453029"/>
                  </a:lnTo>
                  <a:lnTo>
                    <a:pt x="700831" y="2453029"/>
                  </a:lnTo>
                  <a:lnTo>
                    <a:pt x="0" y="1226515"/>
                  </a:lnTo>
                  <a:close/>
                </a:path>
              </a:pathLst>
            </a:custGeom>
            <a:solidFill>
              <a:srgbClr val="E92A00"/>
            </a:solidFill>
            <a:ln>
              <a:noFill/>
            </a:ln>
          </p:spPr>
          <p:txBody>
            <a:bodyPr spcFirstLastPara="1" wrap="square" lIns="646975" tIns="569575" rIns="646975" bIns="569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Times New Roman"/>
                  <a:ea typeface="Times New Roman"/>
                  <a:cs typeface="Times New Roman"/>
                  <a:sym typeface="Times New Roman"/>
                </a:rPr>
                <a:t>Mandatory leave Committee</a:t>
              </a:r>
              <a:endParaRPr b="1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4" name="Google Shape;284;p4"/>
          <p:cNvGrpSpPr/>
          <p:nvPr/>
        </p:nvGrpSpPr>
        <p:grpSpPr>
          <a:xfrm>
            <a:off x="7425771" y="1571766"/>
            <a:ext cx="4592057" cy="2733854"/>
            <a:chOff x="2534615" y="1293088"/>
            <a:chExt cx="5453650" cy="3579926"/>
          </a:xfrm>
        </p:grpSpPr>
        <p:sp>
          <p:nvSpPr>
            <p:cNvPr id="285" name="Google Shape;285;p4"/>
            <p:cNvSpPr/>
            <p:nvPr/>
          </p:nvSpPr>
          <p:spPr>
            <a:xfrm>
              <a:off x="2534615" y="2248107"/>
              <a:ext cx="3071213" cy="1856521"/>
            </a:xfrm>
            <a:custGeom>
              <a:avLst/>
              <a:gdLst/>
              <a:ahLst/>
              <a:cxnLst/>
              <a:rect l="l" t="t" r="r" b="b"/>
              <a:pathLst>
                <a:path w="3459929" h="2992729" extrusionOk="0">
                  <a:moveTo>
                    <a:pt x="0" y="1496365"/>
                  </a:moveTo>
                  <a:lnTo>
                    <a:pt x="855023" y="1"/>
                  </a:lnTo>
                  <a:lnTo>
                    <a:pt x="2604906" y="1"/>
                  </a:lnTo>
                  <a:lnTo>
                    <a:pt x="3459929" y="1496365"/>
                  </a:lnTo>
                  <a:lnTo>
                    <a:pt x="2604906" y="2992728"/>
                  </a:lnTo>
                  <a:lnTo>
                    <a:pt x="855023" y="2992728"/>
                  </a:lnTo>
                  <a:lnTo>
                    <a:pt x="0" y="1496365"/>
                  </a:lnTo>
                  <a:close/>
                </a:path>
              </a:pathLst>
            </a:custGeom>
            <a:solidFill>
              <a:srgbClr val="E92A00"/>
            </a:solidFill>
            <a:ln>
              <a:noFill/>
            </a:ln>
          </p:spPr>
          <p:txBody>
            <a:bodyPr spcFirstLastPara="1" wrap="square" lIns="646975" tIns="569575" rIns="646975" bIns="569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Times New Roman"/>
                  <a:ea typeface="Times New Roman"/>
                  <a:cs typeface="Times New Roman"/>
                  <a:sym typeface="Times New Roman"/>
                </a:rPr>
                <a:t>Interdisciplinary programs Committee</a:t>
              </a:r>
              <a:endParaRPr b="1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5556181" y="2595729"/>
              <a:ext cx="1305602" cy="1124915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DFB3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4883452" y="1293088"/>
              <a:ext cx="2858497" cy="1876984"/>
            </a:xfrm>
            <a:custGeom>
              <a:avLst/>
              <a:gdLst/>
              <a:ahLst/>
              <a:cxnLst/>
              <a:rect l="l" t="t" r="r" b="b"/>
              <a:pathLst>
                <a:path w="2835036" h="2453030" extrusionOk="0">
                  <a:moveTo>
                    <a:pt x="0" y="1226515"/>
                  </a:moveTo>
                  <a:lnTo>
                    <a:pt x="700831" y="1"/>
                  </a:lnTo>
                  <a:lnTo>
                    <a:pt x="2134205" y="1"/>
                  </a:lnTo>
                  <a:lnTo>
                    <a:pt x="2835036" y="1226515"/>
                  </a:lnTo>
                  <a:lnTo>
                    <a:pt x="2134205" y="2453029"/>
                  </a:lnTo>
                  <a:lnTo>
                    <a:pt x="700831" y="2453029"/>
                  </a:lnTo>
                  <a:lnTo>
                    <a:pt x="0" y="1226515"/>
                  </a:lnTo>
                  <a:close/>
                </a:path>
              </a:pathLst>
            </a:custGeom>
            <a:solidFill>
              <a:srgbClr val="E92A00"/>
            </a:solidFill>
            <a:ln>
              <a:noFill/>
            </a:ln>
          </p:spPr>
          <p:txBody>
            <a:bodyPr spcFirstLastPara="1" wrap="square" lIns="646975" tIns="569575" rIns="646975" bIns="569575" anchor="ctr" anchorCtr="0">
              <a:no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ar-EG" altLang="ar-EG" b="1" dirty="0">
                  <a:latin typeface="inherit"/>
                  <a:cs typeface="+mj-cs"/>
                </a:rPr>
                <a:t>Ethics Committee </a:t>
              </a: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4904650" y="3339403"/>
              <a:ext cx="3083615" cy="1533611"/>
            </a:xfrm>
            <a:custGeom>
              <a:avLst/>
              <a:gdLst/>
              <a:ahLst/>
              <a:cxnLst/>
              <a:rect l="l" t="t" r="r" b="b"/>
              <a:pathLst>
                <a:path w="2835036" h="2453030" extrusionOk="0">
                  <a:moveTo>
                    <a:pt x="0" y="1226515"/>
                  </a:moveTo>
                  <a:lnTo>
                    <a:pt x="700831" y="1"/>
                  </a:lnTo>
                  <a:lnTo>
                    <a:pt x="2134205" y="1"/>
                  </a:lnTo>
                  <a:lnTo>
                    <a:pt x="2835036" y="1226515"/>
                  </a:lnTo>
                  <a:lnTo>
                    <a:pt x="2134205" y="2453029"/>
                  </a:lnTo>
                  <a:lnTo>
                    <a:pt x="700831" y="2453029"/>
                  </a:lnTo>
                  <a:lnTo>
                    <a:pt x="0" y="1226515"/>
                  </a:lnTo>
                  <a:close/>
                </a:path>
              </a:pathLst>
            </a:custGeom>
            <a:solidFill>
              <a:srgbClr val="E92A00"/>
            </a:solidFill>
            <a:ln>
              <a:noFill/>
            </a:ln>
          </p:spPr>
          <p:txBody>
            <a:bodyPr spcFirstLastPara="1" wrap="square" lIns="646975" tIns="569575" rIns="646975" bIns="569575" anchor="ctr" anchorCtr="0">
              <a:noAutofit/>
            </a:bodyPr>
            <a:lstStyle/>
            <a:p>
              <a:pPr algn="ctr"/>
              <a:r>
                <a:rPr lang="en-US" b="1" dirty="0">
                  <a:cs typeface="+mj-cs"/>
                </a:rPr>
                <a:t>IACUC Committee</a:t>
              </a:r>
            </a:p>
          </p:txBody>
        </p:sp>
      </p:grpSp>
      <p:sp>
        <p:nvSpPr>
          <p:cNvPr id="289" name="Google Shape;289;p4"/>
          <p:cNvSpPr/>
          <p:nvPr/>
        </p:nvSpPr>
        <p:spPr>
          <a:xfrm>
            <a:off x="1818491" y="4507327"/>
            <a:ext cx="2701392" cy="1417755"/>
          </a:xfrm>
          <a:custGeom>
            <a:avLst/>
            <a:gdLst/>
            <a:ahLst/>
            <a:cxnLst/>
            <a:rect l="l" t="t" r="r" b="b"/>
            <a:pathLst>
              <a:path w="3459929" h="2992729" extrusionOk="0">
                <a:moveTo>
                  <a:pt x="0" y="1496365"/>
                </a:moveTo>
                <a:lnTo>
                  <a:pt x="855023" y="1"/>
                </a:lnTo>
                <a:lnTo>
                  <a:pt x="2604906" y="1"/>
                </a:lnTo>
                <a:lnTo>
                  <a:pt x="3459929" y="1496365"/>
                </a:lnTo>
                <a:lnTo>
                  <a:pt x="2604906" y="2992728"/>
                </a:lnTo>
                <a:lnTo>
                  <a:pt x="855023" y="2992728"/>
                </a:lnTo>
                <a:lnTo>
                  <a:pt x="0" y="1496365"/>
                </a:lnTo>
                <a:close/>
              </a:path>
            </a:pathLst>
          </a:custGeom>
          <a:solidFill>
            <a:srgbClr val="E92A00"/>
          </a:solidFill>
          <a:ln>
            <a:noFill/>
          </a:ln>
        </p:spPr>
        <p:txBody>
          <a:bodyPr spcFirstLastPara="1" wrap="square" lIns="646975" tIns="569575" rIns="646975" bIns="569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Complaints and Suggestions Committee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3743996" y="5432293"/>
            <a:ext cx="4777769" cy="1325093"/>
          </a:xfrm>
          <a:custGeom>
            <a:avLst/>
            <a:gdLst/>
            <a:ahLst/>
            <a:cxnLst/>
            <a:rect l="l" t="t" r="r" b="b"/>
            <a:pathLst>
              <a:path w="2835036" h="2453030" extrusionOk="0">
                <a:moveTo>
                  <a:pt x="0" y="1226515"/>
                </a:moveTo>
                <a:lnTo>
                  <a:pt x="700831" y="1"/>
                </a:lnTo>
                <a:lnTo>
                  <a:pt x="2134205" y="1"/>
                </a:lnTo>
                <a:lnTo>
                  <a:pt x="2835036" y="1226515"/>
                </a:lnTo>
                <a:lnTo>
                  <a:pt x="2134205" y="2453029"/>
                </a:lnTo>
                <a:lnTo>
                  <a:pt x="700831" y="2453029"/>
                </a:lnTo>
                <a:lnTo>
                  <a:pt x="0" y="1226515"/>
                </a:lnTo>
                <a:close/>
              </a:path>
            </a:pathLst>
          </a:custGeom>
          <a:solidFill>
            <a:srgbClr val="E92A00"/>
          </a:solidFill>
          <a:ln>
            <a:noFill/>
          </a:ln>
        </p:spPr>
        <p:txBody>
          <a:bodyPr spcFirstLastPara="1" wrap="square" lIns="646975" tIns="569575" rIns="646975" bIns="569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College magazine Board of Directors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7005343" y="4010368"/>
            <a:ext cx="2726896" cy="1433383"/>
          </a:xfrm>
          <a:custGeom>
            <a:avLst/>
            <a:gdLst/>
            <a:ahLst/>
            <a:cxnLst/>
            <a:rect l="l" t="t" r="r" b="b"/>
            <a:pathLst>
              <a:path w="2835036" h="2453030" extrusionOk="0">
                <a:moveTo>
                  <a:pt x="0" y="1226515"/>
                </a:moveTo>
                <a:lnTo>
                  <a:pt x="700831" y="1"/>
                </a:lnTo>
                <a:lnTo>
                  <a:pt x="2134205" y="1"/>
                </a:lnTo>
                <a:lnTo>
                  <a:pt x="2835036" y="1226515"/>
                </a:lnTo>
                <a:lnTo>
                  <a:pt x="2134205" y="2453029"/>
                </a:lnTo>
                <a:lnTo>
                  <a:pt x="700831" y="2453029"/>
                </a:lnTo>
                <a:lnTo>
                  <a:pt x="0" y="1226515"/>
                </a:lnTo>
                <a:close/>
              </a:path>
            </a:pathLst>
          </a:custGeom>
          <a:solidFill>
            <a:srgbClr val="E92A00"/>
          </a:solidFill>
          <a:ln>
            <a:noFill/>
          </a:ln>
        </p:spPr>
        <p:txBody>
          <a:bodyPr spcFirstLastPara="1" wrap="square" lIns="646975" tIns="569575" rIns="646975" bIns="569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Continuing Education Committee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288;p4">
            <a:extLst>
              <a:ext uri="{FF2B5EF4-FFF2-40B4-BE49-F238E27FC236}">
                <a16:creationId xmlns:a16="http://schemas.microsoft.com/office/drawing/2014/main" id="{184A1588-789C-2459-375B-0E69A1C60D59}"/>
              </a:ext>
            </a:extLst>
          </p:cNvPr>
          <p:cNvSpPr/>
          <p:nvPr/>
        </p:nvSpPr>
        <p:spPr>
          <a:xfrm>
            <a:off x="9497032" y="4572800"/>
            <a:ext cx="2694968" cy="1171161"/>
          </a:xfrm>
          <a:custGeom>
            <a:avLst/>
            <a:gdLst/>
            <a:ahLst/>
            <a:cxnLst/>
            <a:rect l="l" t="t" r="r" b="b"/>
            <a:pathLst>
              <a:path w="2835036" h="2453030" extrusionOk="0">
                <a:moveTo>
                  <a:pt x="0" y="1226515"/>
                </a:moveTo>
                <a:lnTo>
                  <a:pt x="700831" y="1"/>
                </a:lnTo>
                <a:lnTo>
                  <a:pt x="2134205" y="1"/>
                </a:lnTo>
                <a:lnTo>
                  <a:pt x="2835036" y="1226515"/>
                </a:lnTo>
                <a:lnTo>
                  <a:pt x="2134205" y="2453029"/>
                </a:lnTo>
                <a:lnTo>
                  <a:pt x="700831" y="2453029"/>
                </a:lnTo>
                <a:lnTo>
                  <a:pt x="0" y="1226515"/>
                </a:lnTo>
                <a:close/>
              </a:path>
            </a:pathLst>
          </a:custGeom>
          <a:solidFill>
            <a:srgbClr val="E92A00"/>
          </a:solidFill>
          <a:ln>
            <a:noFill/>
          </a:ln>
        </p:spPr>
        <p:txBody>
          <a:bodyPr spcFirstLastPara="1" wrap="square" lIns="646975" tIns="569575" rIns="646975" bIns="569575" anchor="ctr" anchorCtr="0">
            <a:noAutofit/>
          </a:bodyPr>
          <a:lstStyle/>
          <a:p>
            <a:pPr algn="ctr"/>
            <a:r>
              <a:rPr lang="en-US" b="1" dirty="0">
                <a:cs typeface="+mj-cs"/>
              </a:rPr>
              <a:t>Professional development committee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6" descr="Atom with solid fil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76563" y="99657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6"/>
          <p:cNvSpPr/>
          <p:nvPr/>
        </p:nvSpPr>
        <p:spPr>
          <a:xfrm>
            <a:off x="9327" y="131124"/>
            <a:ext cx="474382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800" b="1" dirty="0"/>
              <a:t>The Scientific Theses Support Fund Committee </a:t>
            </a:r>
            <a:endParaRPr sz="6600" b="1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09" name="Google Shape;309;p6" descr="Beaker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35019" y="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6" descr="Books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5680" y="13112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6" descr="Microscope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22605" y="90818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6" descr="Test tubes outl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79250" y="15636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6" descr="Artist female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68425" y="13112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6" descr="Binoculars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96685" y="103240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6" descr="Chemicals outlin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10190" y="13112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6" descr="Homeopathy with solid fill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001405" y="92841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6"/>
          <p:cNvSpPr txBox="1"/>
          <p:nvPr/>
        </p:nvSpPr>
        <p:spPr>
          <a:xfrm>
            <a:off x="164697" y="2439806"/>
            <a:ext cx="4588456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altLang="ar-EG" sz="1600" b="1" dirty="0">
                <a:solidFill>
                  <a:schemeClr val="tx1"/>
                </a:solidFill>
                <a:latin typeface="inherit"/>
                <a:cs typeface="+mj-cs"/>
              </a:rPr>
              <a:t>T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he committee submits a number of </a:t>
            </a:r>
            <a:r>
              <a:rPr lang="en-US" altLang="ar-EG" sz="1600" b="1" dirty="0">
                <a:solidFill>
                  <a:schemeClr val="tx1"/>
                </a:solidFill>
                <a:latin typeface="inherit"/>
                <a:cs typeface="+mj-cs"/>
              </a:rPr>
              <a:t>(12) </a:t>
            </a:r>
            <a:r>
              <a:rPr lang="en-US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Msc</a:t>
            </a:r>
            <a:r>
              <a:rPr lang="en-US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and </a:t>
            </a:r>
            <a:r>
              <a:rPr lang="en-US" altLang="ar-EG" sz="1600" b="1" dirty="0">
                <a:solidFill>
                  <a:schemeClr val="tx1"/>
                </a:solidFill>
                <a:latin typeface="inherit"/>
                <a:cs typeface="+mj-cs"/>
              </a:rPr>
              <a:t>PhD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theses and the committee agreed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to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en-US" altLang="ar-EG" sz="1600" b="1" dirty="0">
                <a:solidFill>
                  <a:schemeClr val="tx1"/>
                </a:solidFill>
                <a:latin typeface="inherit"/>
                <a:cs typeface="+mj-cs"/>
              </a:rPr>
              <a:t>Fund them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with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en-US" altLang="ar-EG" sz="1600" b="1" dirty="0">
                <a:solidFill>
                  <a:schemeClr val="tx1"/>
                </a:solidFill>
                <a:latin typeface="inherit"/>
                <a:cs typeface="+mj-cs"/>
              </a:rPr>
              <a:t>10000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pounds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for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each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thesis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to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be disbursed from the clinical pharmacy item,  with a total amount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of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120</a:t>
            </a:r>
            <a:r>
              <a:rPr lang="en-US" altLang="ar-EG" sz="1600" b="1" dirty="0">
                <a:solidFill>
                  <a:schemeClr val="tx1"/>
                </a:solidFill>
                <a:latin typeface="inherit"/>
                <a:cs typeface="+mj-cs"/>
              </a:rPr>
              <a:t>000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pounds</a:t>
            </a:r>
            <a:r>
              <a:rPr lang="ar-EG" sz="1600" b="1" dirty="0">
                <a:solidFill>
                  <a:schemeClr val="tx1"/>
                </a:solidFill>
                <a:latin typeface="Times New Roman"/>
                <a:ea typeface="Times New Roman"/>
                <a:cs typeface="+mj-cs"/>
                <a:sym typeface="Times New Roman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ar-EG" sz="1600" b="1" dirty="0">
              <a:solidFill>
                <a:schemeClr val="tx1"/>
              </a:solidFill>
              <a:latin typeface="Times New Roman"/>
              <a:ea typeface="Times New Roman"/>
              <a:cs typeface="+mj-cs"/>
              <a:sym typeface="Times New Roman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altLang="ar-EG" sz="1600" b="1" dirty="0">
                <a:solidFill>
                  <a:schemeClr val="tx1"/>
                </a:solidFill>
                <a:latin typeface="inherit"/>
                <a:cs typeface="+mj-cs"/>
              </a:rPr>
              <a:t>Similarly,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the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committee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agreed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to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support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) </a:t>
            </a:r>
            <a:r>
              <a:rPr lang="en-US" altLang="ar-EG" sz="1600" b="1" dirty="0">
                <a:solidFill>
                  <a:schemeClr val="tx1"/>
                </a:solidFill>
                <a:latin typeface="inherit"/>
                <a:cs typeface="+mj-cs"/>
              </a:rPr>
              <a:t>5) </a:t>
            </a:r>
            <a:r>
              <a:rPr lang="en-US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Phd</a:t>
            </a:r>
            <a:r>
              <a:rPr lang="en-US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theses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for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various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purposes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, 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with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en-US" altLang="ar-EG" sz="1600" b="1" dirty="0">
                <a:solidFill>
                  <a:schemeClr val="tx1"/>
                </a:solidFill>
                <a:latin typeface="inherit"/>
                <a:cs typeface="+mj-cs"/>
              </a:rPr>
              <a:t>15000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pounds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for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each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thesis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to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be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disbursed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from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the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clinical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pharmacy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item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, 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with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a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total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amount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of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7</a:t>
            </a:r>
            <a:r>
              <a:rPr lang="en-US" altLang="ar-EG" sz="1600" b="1" dirty="0">
                <a:solidFill>
                  <a:schemeClr val="tx1"/>
                </a:solidFill>
                <a:latin typeface="inherit"/>
                <a:cs typeface="+mj-cs"/>
              </a:rPr>
              <a:t>5000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pounds</a:t>
            </a:r>
            <a:r>
              <a:rPr lang="ar-EG" sz="1600" b="1" dirty="0">
                <a:solidFill>
                  <a:schemeClr val="tx1"/>
                </a:solidFill>
                <a:latin typeface="Times New Roman"/>
                <a:ea typeface="Times New Roman"/>
                <a:cs typeface="+mj-cs"/>
                <a:sym typeface="Times New Roman"/>
              </a:rPr>
              <a:t> </a:t>
            </a:r>
            <a:endParaRPr lang="en-US" sz="1600" b="1" dirty="0">
              <a:solidFill>
                <a:schemeClr val="tx1"/>
              </a:solidFill>
              <a:latin typeface="Times New Roman"/>
              <a:ea typeface="Times New Roman"/>
              <a:cs typeface="+mj-cs"/>
              <a:sym typeface="Times New Roman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sz="1600" b="1" dirty="0">
              <a:solidFill>
                <a:schemeClr val="tx1"/>
              </a:solidFill>
              <a:highlight>
                <a:srgbClr val="00FF00"/>
              </a:highlight>
              <a:latin typeface="Times New Roman"/>
              <a:ea typeface="Times New Roman"/>
              <a:cs typeface="+mj-cs"/>
              <a:sym typeface="Times New Roman"/>
            </a:endParaRPr>
          </a:p>
        </p:txBody>
      </p:sp>
      <p:graphicFrame>
        <p:nvGraphicFramePr>
          <p:cNvPr id="14" name="Google Shape;307;p6"/>
          <p:cNvGraphicFramePr/>
          <p:nvPr>
            <p:extLst>
              <p:ext uri="{D42A27DB-BD31-4B8C-83A1-F6EECF244321}">
                <p14:modId xmlns:p14="http://schemas.microsoft.com/office/powerpoint/2010/main" val="3621320731"/>
              </p:ext>
            </p:extLst>
          </p:nvPr>
        </p:nvGraphicFramePr>
        <p:xfrm>
          <a:off x="5049982" y="1570287"/>
          <a:ext cx="6888480" cy="5131353"/>
        </p:xfrm>
        <a:graphic>
          <a:graphicData uri="http://schemas.openxmlformats.org/drawingml/2006/table">
            <a:tbl>
              <a:tblPr firstRow="1" bandRow="1">
                <a:noFill/>
                <a:tableStyleId>{83F81F94-D731-4A1F-AC80-FD990B37F61F}</a:tableStyleId>
              </a:tblPr>
              <a:tblGrid>
                <a:gridCol w="1377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7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64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Year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Cost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Degree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Department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2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2024-2025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050" b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15000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PhD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Microbiology &amp; immunology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Hadeer Aly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2024-2025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050" b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15000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PhD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Microbiology &amp; immunology</a:t>
                      </a:r>
                      <a:endParaRPr lang="en-US"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Abd El Rahman Saad 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7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2024-2025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050" b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15000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PhD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Pharmacognosy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Sara Magdy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2024-2025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050" b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15000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PhD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0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Pharmaceutics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Eman Gaber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7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2024-2025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050" b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15000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kumimoji="0" lang="en-US" sz="10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PhD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0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Pharmaceutics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Aya </a:t>
                      </a:r>
                      <a:r>
                        <a:rPr lang="en-US" sz="1050" b="1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Khallaf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2024-2025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050" b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10000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MSc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Microbiology &amp; immunology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Ahmed Fouad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7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2024-2025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ar-EG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10000</a:t>
                      </a:r>
                      <a:endParaRPr kumimoji="0" lang="ar-EG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MSc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Pharmacognosy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Nesma Alash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7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2024-2025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ar-EG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10000</a:t>
                      </a:r>
                      <a:endParaRPr kumimoji="0" lang="ar-EG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MSc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Pharmacognosy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Aisha Hazem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6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2024-2025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ar-EG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10000</a:t>
                      </a:r>
                      <a:endParaRPr kumimoji="0" lang="ar-EG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MSc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Pharmacology &amp; Toxicology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Marian George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2024-2025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ar-EG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10000</a:t>
                      </a:r>
                      <a:endParaRPr kumimoji="0" lang="ar-EG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MSc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Pharmacology &amp; Toxicology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Rahma El </a:t>
                      </a:r>
                      <a:r>
                        <a:rPr lang="en-US" sz="1050" b="1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Ghabary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2024-2025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ar-EG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10000</a:t>
                      </a:r>
                      <a:endParaRPr kumimoji="0" lang="ar-EG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0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MSc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Clinical</a:t>
                      </a:r>
                      <a:r>
                        <a:rPr lang="en-US" sz="1050" b="1" i="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Pharmacy &amp; Pharmacy Practice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Sara Adel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2024-2025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ar-EG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10000</a:t>
                      </a:r>
                      <a:endParaRPr kumimoji="0" lang="ar-EG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kumimoji="0" lang="en-US" sz="10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MSc</a:t>
                      </a:r>
                      <a:endParaRPr sz="1050" b="1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Clinical</a:t>
                      </a:r>
                      <a:r>
                        <a:rPr lang="en-US" sz="1050" b="1" i="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Pharmacy &amp; Pharmacy Practice</a:t>
                      </a:r>
                      <a:endParaRPr lang="en-US"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Hanan Ragab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2024-2025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ar-EG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10000</a:t>
                      </a:r>
                      <a:endParaRPr kumimoji="0" lang="ar-EG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MSc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Industrial pharmacy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Hoda Khaled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3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2024-2025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ar-EG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10000</a:t>
                      </a:r>
                      <a:endParaRPr kumimoji="0" lang="ar-EG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MSc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Analytical chemistry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Nermeen Mohamed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9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2024-2025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ar-EG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10000</a:t>
                      </a:r>
                      <a:endParaRPr kumimoji="0" lang="ar-EG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MSc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Pharmaceutics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Eman Adel 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9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2024-2025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ar-EG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10000</a:t>
                      </a:r>
                      <a:endParaRPr kumimoji="0" lang="ar-EG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MSc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Pharmaceutical chemistry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Mariam Salah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9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2024-2025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ar-EG" sz="10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Pharmaceutical chemistry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Youssef Saleh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24289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7" descr="Close-up of hands holding a plan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2" r="32"/>
          <a:stretch/>
        </p:blipFill>
        <p:spPr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7" descr="A picture containing frog, green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32" r="32"/>
          <a:stretch/>
        </p:blipFill>
        <p:spPr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7" descr="A small plant growing out of the ground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32" r="32"/>
          <a:stretch/>
        </p:blipFill>
        <p:spPr>
          <a:prstGeom prst="rect">
            <a:avLst/>
          </a:prstGeom>
          <a:noFill/>
          <a:ln>
            <a:noFill/>
          </a:ln>
        </p:spPr>
      </p:pic>
      <p:grpSp>
        <p:nvGrpSpPr>
          <p:cNvPr id="326" name="Google Shape;326;p7"/>
          <p:cNvGrpSpPr/>
          <p:nvPr/>
        </p:nvGrpSpPr>
        <p:grpSpPr>
          <a:xfrm>
            <a:off x="-24451" y="891886"/>
            <a:ext cx="8473015" cy="5206004"/>
            <a:chOff x="1" y="-242912"/>
            <a:chExt cx="8473015" cy="5206004"/>
          </a:xfrm>
        </p:grpSpPr>
        <p:sp>
          <p:nvSpPr>
            <p:cNvPr id="327" name="Google Shape;327;p7"/>
            <p:cNvSpPr/>
            <p:nvPr/>
          </p:nvSpPr>
          <p:spPr>
            <a:xfrm rot="-5400000">
              <a:off x="-1846085" y="1938362"/>
              <a:ext cx="4409483" cy="717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 txBox="1"/>
            <p:nvPr/>
          </p:nvSpPr>
          <p:spPr>
            <a:xfrm rot="16200000">
              <a:off x="-2088998" y="2001434"/>
              <a:ext cx="5206004" cy="717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31440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u="sng" dirty="0">
                  <a:latin typeface="Times New Roman"/>
                  <a:ea typeface="Times New Roman"/>
                  <a:cs typeface="Times New Roman"/>
                  <a:sym typeface="Times New Roman"/>
                </a:rPr>
                <a:t>Ethical Approval  Exemption Form</a:t>
              </a:r>
              <a:endParaRPr sz="2400" b="1" u="sng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625724" y="1665625"/>
              <a:ext cx="1998014" cy="1503007"/>
            </a:xfrm>
            <a:prstGeom prst="rect">
              <a:avLst/>
            </a:prstGeom>
            <a:solidFill>
              <a:srgbClr val="B4787B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 txBox="1"/>
            <p:nvPr/>
          </p:nvSpPr>
          <p:spPr>
            <a:xfrm>
              <a:off x="625724" y="1636844"/>
              <a:ext cx="2107250" cy="150300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142225" tIns="314400" rIns="142225" bIns="142225" anchor="t" anchorCtr="0">
              <a:noAutofit/>
            </a:bodyPr>
            <a:lstStyle/>
            <a:p>
              <a:pPr marL="228600" marR="0" lvl="1" indent="-22860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en-US" sz="2000" b="1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Project (11)</a:t>
              </a:r>
              <a:endPara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marR="0" lvl="1" indent="-22860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en-US" sz="20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Research (13)</a:t>
              </a:r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860443" y="726590"/>
              <a:ext cx="1381334" cy="954655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t="-23999" b="-23999"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 rot="-5400000">
              <a:off x="803261" y="1997810"/>
              <a:ext cx="4503674" cy="508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 txBox="1"/>
            <p:nvPr/>
          </p:nvSpPr>
          <p:spPr>
            <a:xfrm rot="-5400000">
              <a:off x="803261" y="1997810"/>
              <a:ext cx="4503674" cy="508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314400" bIns="0" anchor="t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u="sng" dirty="0">
                  <a:latin typeface="Times New Roman"/>
                  <a:ea typeface="Avenir"/>
                  <a:cs typeface="Times New Roman"/>
                  <a:sym typeface="Times New Roman"/>
                </a:rPr>
                <a:t>Ethical Approval on Animal Form</a:t>
              </a:r>
              <a:endParaRPr sz="2000" dirty="0"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3312793" y="1592609"/>
              <a:ext cx="2200928" cy="1552120"/>
            </a:xfrm>
            <a:prstGeom prst="rect">
              <a:avLst/>
            </a:prstGeom>
            <a:solidFill>
              <a:srgbClr val="59A6BE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4337133" y="693842"/>
              <a:ext cx="1181987" cy="882029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 rot="-5400000">
              <a:off x="4000944" y="1980799"/>
              <a:ext cx="3980670" cy="388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 txBox="1"/>
            <p:nvPr/>
          </p:nvSpPr>
          <p:spPr>
            <a:xfrm rot="16200000">
              <a:off x="3560916" y="1968513"/>
              <a:ext cx="4696523" cy="552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314400" bIns="0" anchor="t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D050"/>
                </a:buClr>
                <a:buSzPts val="2000"/>
                <a:buFont typeface="Times New Roman"/>
                <a:buNone/>
              </a:pPr>
              <a:r>
                <a:rPr lang="en-US" sz="2000" b="1" u="sng" dirty="0">
                  <a:latin typeface="Times New Roman"/>
                  <a:ea typeface="Times New Roman"/>
                  <a:cs typeface="Times New Roman"/>
                  <a:sym typeface="Times New Roman"/>
                </a:rPr>
                <a:t>Incomplete non- Medical Approval Form</a:t>
              </a:r>
              <a:endParaRPr sz="2000" b="1" u="sng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6281979" y="1614720"/>
              <a:ext cx="2191037" cy="1432081"/>
            </a:xfrm>
            <a:prstGeom prst="rect">
              <a:avLst/>
            </a:prstGeom>
            <a:solidFill>
              <a:srgbClr val="CD8337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6707330" y="621081"/>
              <a:ext cx="1341371" cy="954790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7"/>
          <p:cNvSpPr/>
          <p:nvPr/>
        </p:nvSpPr>
        <p:spPr>
          <a:xfrm>
            <a:off x="3191204" y="1693535"/>
            <a:ext cx="1151040" cy="933943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t="-23999" b="-23999"/>
            </a:stretch>
          </a:blipFill>
          <a:ln w="107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43" name="Google Shape;343;p7" descr="Mous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443" y="73048"/>
            <a:ext cx="2107250" cy="131828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7"/>
          <p:cNvSpPr/>
          <p:nvPr/>
        </p:nvSpPr>
        <p:spPr>
          <a:xfrm>
            <a:off x="2104807" y="367475"/>
            <a:ext cx="651011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Ethics Committee Report</a:t>
            </a:r>
            <a:endParaRPr sz="4400" b="1" cap="none" dirty="0">
              <a:solidFill>
                <a:schemeClr val="tx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5" name="Google Shape;345;p7"/>
          <p:cNvSpPr txBox="1"/>
          <p:nvPr/>
        </p:nvSpPr>
        <p:spPr>
          <a:xfrm>
            <a:off x="755951" y="5652898"/>
            <a:ext cx="7314612" cy="9232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ar-EG" altLang="ar-EG" sz="1800" b="1" dirty="0">
                <a:solidFill>
                  <a:schemeClr val="tx1"/>
                </a:solidFill>
                <a:latin typeface="inherit"/>
                <a:cs typeface="+mj-cs"/>
              </a:rPr>
              <a:t>Attachment </a:t>
            </a:r>
            <a:r>
              <a:rPr lang="en-US" altLang="ar-EG" sz="1800" b="1" dirty="0">
                <a:solidFill>
                  <a:schemeClr val="tx1"/>
                </a:solidFill>
                <a:latin typeface="inherit"/>
                <a:cs typeface="+mj-cs"/>
              </a:rPr>
              <a:t>(5)</a:t>
            </a:r>
            <a:r>
              <a:rPr lang="ar-EG" altLang="ar-EG" sz="1800" b="1" dirty="0">
                <a:solidFill>
                  <a:schemeClr val="tx1"/>
                </a:solidFill>
                <a:latin typeface="inherit"/>
                <a:cs typeface="+mj-cs"/>
              </a:rPr>
              <a:t> is a declaration by the applicant that he has previous ethical approval for the scientific theses (Master’s - PhD), which number </a:t>
            </a:r>
            <a:r>
              <a:rPr lang="en-US" altLang="ar-EG" sz="1800" b="1" dirty="0">
                <a:solidFill>
                  <a:schemeClr val="tx1"/>
                </a:solidFill>
                <a:latin typeface="inherit"/>
                <a:cs typeface="+mj-cs"/>
              </a:rPr>
              <a:t>(18)</a:t>
            </a:r>
            <a:endParaRPr lang="ar-EG" altLang="ar-EG" b="1" dirty="0">
              <a:solidFill>
                <a:schemeClr val="tx1"/>
              </a:solidFill>
              <a:latin typeface="Arial" panose="020B0604020202020204" pitchFamily="34" charset="0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lvl="1" indent="-228600">
              <a:lnSpc>
                <a:spcPct val="90000"/>
              </a:lnSpc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Msc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(16)</a:t>
            </a:r>
          </a:p>
          <a:p>
            <a:pPr marL="622300" lvl="1" indent="-228600">
              <a:lnSpc>
                <a:spcPct val="90000"/>
              </a:lnSpc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Phd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(10)</a:t>
            </a:r>
          </a:p>
          <a:p>
            <a:pPr marL="622300" lvl="1" indent="-228600">
              <a:lnSpc>
                <a:spcPct val="90000"/>
              </a:lnSpc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(6)</a:t>
            </a:r>
          </a:p>
        </p:txBody>
      </p:sp>
      <p:sp>
        <p:nvSpPr>
          <p:cNvPr id="5" name="Rectangle 4"/>
          <p:cNvSpPr/>
          <p:nvPr/>
        </p:nvSpPr>
        <p:spPr>
          <a:xfrm>
            <a:off x="6171927" y="289472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lvl="1" indent="-228600">
              <a:lnSpc>
                <a:spcPct val="90000"/>
              </a:lnSpc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Msc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(27)</a:t>
            </a:r>
          </a:p>
          <a:p>
            <a:pPr marL="622300" lvl="1" indent="-228600">
              <a:lnSpc>
                <a:spcPct val="90000"/>
              </a:lnSpc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Phd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(8)</a:t>
            </a:r>
          </a:p>
          <a:p>
            <a:pPr marL="622300" lvl="1" indent="-228600">
              <a:lnSpc>
                <a:spcPct val="90000"/>
              </a:lnSpc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(11)</a:t>
            </a:r>
          </a:p>
          <a:p>
            <a:pPr marL="622300" lvl="1" indent="-228600">
              <a:lnSpc>
                <a:spcPct val="90000"/>
              </a:lnSpc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 (2)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"/>
          <p:cNvSpPr txBox="1">
            <a:spLocks noGrp="1"/>
          </p:cNvSpPr>
          <p:nvPr>
            <p:ph type="ctrTitle"/>
          </p:nvPr>
        </p:nvSpPr>
        <p:spPr>
          <a:xfrm>
            <a:off x="227515" y="-945068"/>
            <a:ext cx="7446914" cy="159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cs typeface="+mj-cs"/>
              </a:rPr>
              <a:t>N</a:t>
            </a:r>
            <a:r>
              <a:rPr lang="ar-EG" alt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cs typeface="+mj-cs"/>
              </a:rPr>
              <a:t>ew </a:t>
            </a:r>
            <a:r>
              <a:rPr lang="en-US" alt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cs typeface="+mj-cs"/>
              </a:rPr>
              <a:t>degrees</a:t>
            </a:r>
            <a:r>
              <a:rPr lang="ar-EG" alt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cs typeface="+mj-cs"/>
              </a:rPr>
              <a:t> in the field of postgraduate studies </a:t>
            </a:r>
          </a:p>
        </p:txBody>
      </p:sp>
      <p:pic>
        <p:nvPicPr>
          <p:cNvPr id="351" name="Google Shape;351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480" r="2480"/>
          <a:stretch/>
        </p:blipFill>
        <p:spPr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480" r="2480"/>
          <a:stretch/>
        </p:blipFill>
        <p:spPr>
          <a:prstGeom prst="rect">
            <a:avLst/>
          </a:prstGeom>
          <a:noFill/>
          <a:ln>
            <a:noFill/>
          </a:ln>
        </p:spPr>
      </p:pic>
      <p:pic>
        <p:nvPicPr>
          <p:cNvPr id="2" name="Picture Placeholder 1"/>
          <p:cNvPicPr>
            <a:picLocks noGrp="1" noChangeAspect="1"/>
          </p:cNvPicPr>
          <p:nvPr>
            <p:ph type="pic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r="2480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8"/>
          <p:cNvSpPr txBox="1"/>
          <p:nvPr/>
        </p:nvSpPr>
        <p:spPr>
          <a:xfrm>
            <a:off x="150123" y="787472"/>
            <a:ext cx="8178663" cy="581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lvl="0" indent="-171450" algn="just">
              <a:lnSpc>
                <a:spcPct val="170000"/>
              </a:lnSpc>
              <a:buClr>
                <a:srgbClr val="EF8B67"/>
              </a:buClr>
              <a:buSzPts val="2000"/>
              <a:buFont typeface="Noto Sans Symbols"/>
              <a:buChar char="❑"/>
            </a:pPr>
            <a:r>
              <a:rPr lang="ar-EG" altLang="ar-EG" sz="2400" dirty="0">
                <a:latin typeface="inherit"/>
                <a:cs typeface="+mj-cs"/>
              </a:rPr>
              <a:t>Master’s degree in </a:t>
            </a:r>
            <a:r>
              <a:rPr lang="ar-EG" altLang="ar-EG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cs typeface="+mj-cs"/>
              </a:rPr>
              <a:t>Pharmacogenomics</a:t>
            </a:r>
            <a:r>
              <a:rPr lang="ar-EG" altLang="ar-EG" sz="2400" dirty="0">
                <a:latin typeface="inherit"/>
                <a:cs typeface="+mj-cs"/>
              </a:rPr>
              <a:t> between</a:t>
            </a:r>
            <a:r>
              <a:rPr lang="en-US" altLang="ar-EG" sz="2400" dirty="0">
                <a:latin typeface="inherit"/>
                <a:cs typeface="+mj-cs"/>
              </a:rPr>
              <a:t> the</a:t>
            </a:r>
            <a:r>
              <a:rPr lang="ar-EG" altLang="ar-EG" sz="2400" dirty="0">
                <a:latin typeface="inherit"/>
                <a:cs typeface="+mj-cs"/>
              </a:rPr>
              <a:t> department of Biochemistry  </a:t>
            </a:r>
            <a:r>
              <a:rPr lang="en-US" altLang="ar-EG" sz="2400" dirty="0">
                <a:latin typeface="inherit"/>
                <a:cs typeface="+mj-cs"/>
              </a:rPr>
              <a:t>and Pharmacology &amp; Toxicology</a:t>
            </a:r>
            <a:r>
              <a:rPr lang="ar-EG" altLang="ar-EG" sz="2400" dirty="0">
                <a:latin typeface="inherit"/>
                <a:cs typeface="+mj-cs"/>
              </a:rPr>
              <a:t> </a:t>
            </a:r>
            <a:r>
              <a:rPr lang="en-US" altLang="ar-EG" sz="2400" dirty="0">
                <a:latin typeface="inherit"/>
                <a:cs typeface="+mj-cs"/>
              </a:rPr>
              <a:t> </a:t>
            </a:r>
            <a:r>
              <a:rPr lang="en-US" sz="2400" b="1" i="0" dirty="0">
                <a:latin typeface="Times New Roman"/>
                <a:ea typeface="Times New Roman"/>
                <a:cs typeface="+mj-cs"/>
                <a:sym typeface="Times New Roman"/>
              </a:rPr>
              <a:t>By Ministerial decision No. 2533 Date: 27/9/2023 </a:t>
            </a:r>
            <a:endParaRPr sz="2400" dirty="0">
              <a:cs typeface="+mj-cs"/>
            </a:endParaRPr>
          </a:p>
          <a:p>
            <a:pPr marL="171450" lvl="0" indent="-171450" algn="just">
              <a:lnSpc>
                <a:spcPct val="170000"/>
              </a:lnSpc>
              <a:buClr>
                <a:srgbClr val="EF8B67"/>
              </a:buClr>
              <a:buSzPts val="2000"/>
              <a:buFont typeface="Noto Sans Symbols"/>
              <a:buChar char="❑"/>
            </a:pPr>
            <a:r>
              <a:rPr lang="en-US" altLang="ar-EG" sz="2400" dirty="0">
                <a:latin typeface="inherit"/>
                <a:cs typeface="+mj-cs"/>
              </a:rPr>
              <a:t>Diploma </a:t>
            </a:r>
            <a:r>
              <a:rPr lang="ar-EG" altLang="ar-EG" sz="2400" dirty="0">
                <a:latin typeface="inherit"/>
                <a:cs typeface="+mj-cs"/>
              </a:rPr>
              <a:t>in </a:t>
            </a:r>
            <a:r>
              <a:rPr lang="ar-EG" altLang="ar-EG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cs typeface="+mj-cs"/>
              </a:rPr>
              <a:t>Pharmacogenomi</a:t>
            </a:r>
            <a:r>
              <a:rPr lang="en-US" altLang="ar-EG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cs typeface="+mj-cs"/>
              </a:rPr>
              <a:t>cs</a:t>
            </a:r>
            <a:r>
              <a:rPr lang="ar-EG" altLang="ar-EG" sz="2400" dirty="0">
                <a:latin typeface="inherit"/>
                <a:cs typeface="+mj-cs"/>
              </a:rPr>
              <a:t> </a:t>
            </a:r>
            <a:r>
              <a:rPr lang="en-US" altLang="ar-EG" sz="2400" dirty="0">
                <a:latin typeface="inherit"/>
                <a:cs typeface="+mj-cs"/>
              </a:rPr>
              <a:t> </a:t>
            </a:r>
            <a:r>
              <a:rPr lang="ar-EG" altLang="ar-EG" sz="2400" dirty="0">
                <a:latin typeface="inherit"/>
                <a:cs typeface="+mj-cs"/>
              </a:rPr>
              <a:t>between</a:t>
            </a:r>
            <a:r>
              <a:rPr lang="en-US" altLang="ar-EG" sz="2400" dirty="0">
                <a:latin typeface="inherit"/>
                <a:cs typeface="+mj-cs"/>
              </a:rPr>
              <a:t> the</a:t>
            </a:r>
            <a:r>
              <a:rPr lang="ar-EG" altLang="ar-EG" sz="2400" dirty="0">
                <a:latin typeface="inherit"/>
                <a:cs typeface="+mj-cs"/>
              </a:rPr>
              <a:t> department of Biochemistry  </a:t>
            </a:r>
            <a:r>
              <a:rPr lang="en-US" altLang="ar-EG" sz="2400" dirty="0">
                <a:latin typeface="inherit"/>
                <a:cs typeface="+mj-cs"/>
              </a:rPr>
              <a:t>and Pharmacology &amp; Toxicology </a:t>
            </a:r>
            <a:r>
              <a:rPr lang="en-US" sz="2400" b="1" dirty="0">
                <a:latin typeface="Times New Roman"/>
                <a:ea typeface="Times New Roman"/>
                <a:cs typeface="+mj-cs"/>
                <a:sym typeface="Times New Roman"/>
              </a:rPr>
              <a:t>By Ministerial decision No. 2533 Date: 27/9/2023 </a:t>
            </a:r>
            <a:endParaRPr lang="en-US" sz="2400" dirty="0">
              <a:cs typeface="+mj-cs"/>
            </a:endParaRPr>
          </a:p>
          <a:p>
            <a:pPr marL="171450" lvl="0" indent="-171450" algn="just">
              <a:lnSpc>
                <a:spcPct val="170000"/>
              </a:lnSpc>
              <a:buClr>
                <a:srgbClr val="EF8B67"/>
              </a:buClr>
              <a:buSzPts val="2000"/>
              <a:buFont typeface="Noto Sans Symbols"/>
              <a:buChar char="❑"/>
            </a:pPr>
            <a:r>
              <a:rPr lang="en-US" altLang="ar-EG" sz="2400" dirty="0">
                <a:latin typeface="inherit"/>
                <a:cs typeface="+mj-cs"/>
              </a:rPr>
              <a:t>Professional Diploma </a:t>
            </a:r>
            <a:r>
              <a:rPr lang="ar-EG" altLang="ar-EG" sz="2400" dirty="0">
                <a:latin typeface="inherit"/>
                <a:cs typeface="+mj-cs"/>
              </a:rPr>
              <a:t>in </a:t>
            </a: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Pharmacovigilance &amp; </a:t>
            </a:r>
            <a:r>
              <a:rPr lang="en-US" sz="2400" b="1" u="sng" dirty="0">
                <a:solidFill>
                  <a:srgbClr val="C00000"/>
                </a:solidFill>
              </a:rPr>
              <a:t>Regulatory Affairs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EG" altLang="ar-EG" sz="2400" dirty="0">
                <a:latin typeface="inherit"/>
                <a:cs typeface="+mj-cs"/>
              </a:rPr>
              <a:t> (intermediate </a:t>
            </a:r>
            <a:r>
              <a:rPr lang="en-US" altLang="ar-EG" sz="2400" dirty="0">
                <a:latin typeface="inherit"/>
                <a:cs typeface="+mj-cs"/>
              </a:rPr>
              <a:t> degree) </a:t>
            </a:r>
            <a:r>
              <a:rPr lang="ar-EG" altLang="ar-EG" sz="2400" dirty="0">
                <a:latin typeface="inherit"/>
                <a:cs typeface="+mj-cs"/>
              </a:rPr>
              <a:t>between</a:t>
            </a:r>
            <a:r>
              <a:rPr lang="en-US" altLang="ar-EG" sz="2400" dirty="0">
                <a:latin typeface="inherit"/>
                <a:cs typeface="+mj-cs"/>
              </a:rPr>
              <a:t> the</a:t>
            </a:r>
            <a:r>
              <a:rPr lang="ar-EG" altLang="ar-EG" sz="2400" dirty="0">
                <a:latin typeface="inherit"/>
                <a:cs typeface="+mj-cs"/>
              </a:rPr>
              <a:t> department of </a:t>
            </a:r>
            <a:r>
              <a:rPr lang="en-US" altLang="ar-EG" sz="2400" dirty="0">
                <a:latin typeface="inherit"/>
                <a:cs typeface="+mj-cs"/>
              </a:rPr>
              <a:t>Clinical Pharmacy and Pharmacy Practice</a:t>
            </a:r>
            <a:r>
              <a:rPr lang="ar-EG" altLang="ar-EG" sz="2400" dirty="0">
                <a:latin typeface="inherit"/>
                <a:cs typeface="+mj-cs"/>
              </a:rPr>
              <a:t>  </a:t>
            </a:r>
            <a:r>
              <a:rPr lang="en-US" altLang="ar-EG" sz="2400" dirty="0">
                <a:latin typeface="inherit"/>
                <a:cs typeface="+mj-cs"/>
              </a:rPr>
              <a:t>and Pharmaceutics</a:t>
            </a:r>
            <a:endParaRPr lang="ar-EG" altLang="ar-EG" sz="2400" dirty="0">
              <a:latin typeface="inherit"/>
              <a:cs typeface="+mj-cs"/>
            </a:endParaRPr>
          </a:p>
          <a:p>
            <a:pPr lvl="0" algn="ctr" rtl="1">
              <a:lnSpc>
                <a:spcPct val="170000"/>
              </a:lnSpc>
              <a:buClr>
                <a:srgbClr val="EF8B67"/>
              </a:buClr>
              <a:buSzPts val="2000"/>
            </a:pPr>
            <a:r>
              <a:rPr lang="en-US" sz="2400" b="1" dirty="0">
                <a:latin typeface="Times New Roman"/>
                <a:ea typeface="Times New Roman"/>
                <a:cs typeface="+mj-cs"/>
                <a:sym typeface="Times New Roman"/>
              </a:rPr>
              <a:t>By Ministerial decision No. 396 Date: 20/2/2024 </a:t>
            </a:r>
            <a:endParaRPr lang="en-US" sz="2400" dirty="0"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9"/>
          <p:cNvSpPr txBox="1">
            <a:spLocks noGrp="1"/>
          </p:cNvSpPr>
          <p:nvPr>
            <p:ph type="title"/>
          </p:nvPr>
        </p:nvSpPr>
        <p:spPr>
          <a:xfrm>
            <a:off x="4169783" y="-605527"/>
            <a:ext cx="748501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ar-EG" sz="3600" b="1" dirty="0">
                <a:solidFill>
                  <a:srgbClr val="0070C0"/>
                </a:solidFill>
                <a:latin typeface="inherit"/>
              </a:rPr>
              <a:t>New Degrees under</a:t>
            </a:r>
            <a:r>
              <a:rPr lang="ar-EG" altLang="ar-EG" sz="3600" b="1" dirty="0">
                <a:solidFill>
                  <a:srgbClr val="0070C0"/>
                </a:solidFill>
                <a:latin typeface="inherit"/>
              </a:rPr>
              <a:t> construction</a:t>
            </a:r>
          </a:p>
        </p:txBody>
      </p:sp>
      <p:sp>
        <p:nvSpPr>
          <p:cNvPr id="362" name="Google Shape;362;p9"/>
          <p:cNvSpPr txBox="1">
            <a:spLocks noGrp="1"/>
          </p:cNvSpPr>
          <p:nvPr>
            <p:ph type="body" idx="1"/>
          </p:nvPr>
        </p:nvSpPr>
        <p:spPr>
          <a:xfrm>
            <a:off x="3038257" y="674855"/>
            <a:ext cx="8858038" cy="418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 algn="just">
              <a:buSzPts val="2000"/>
              <a:buFont typeface="+mj-lt"/>
              <a:buAutoNum type="arabicParenR"/>
            </a:pPr>
            <a:r>
              <a:rPr lang="en-US" altLang="ar-EG" sz="2800" dirty="0">
                <a:latin typeface="inherit"/>
              </a:rPr>
              <a:t>Professional Diploma </a:t>
            </a:r>
            <a:r>
              <a:rPr lang="ar-EG" altLang="ar-EG" sz="2800" dirty="0" err="1">
                <a:latin typeface="inherit"/>
              </a:rPr>
              <a:t>in</a:t>
            </a:r>
            <a:r>
              <a:rPr lang="ar-EG" altLang="ar-EG" sz="2800" dirty="0">
                <a:latin typeface="inherit"/>
              </a:rPr>
              <a:t> </a:t>
            </a:r>
            <a:r>
              <a:rPr lang="en-US" altLang="ar-EG" sz="2800" b="1" u="sng" dirty="0">
                <a:solidFill>
                  <a:srgbClr val="C00000"/>
                </a:solidFill>
                <a:latin typeface="inherit"/>
              </a:rPr>
              <a:t>Sports Pharmacy Practice </a:t>
            </a:r>
            <a:r>
              <a:rPr lang="ar-EG" altLang="ar-EG" sz="2800" dirty="0">
                <a:solidFill>
                  <a:srgbClr val="C00000"/>
                </a:solidFill>
                <a:latin typeface="inherit"/>
              </a:rPr>
              <a:t> </a:t>
            </a:r>
            <a:r>
              <a:rPr lang="en-US" altLang="ar-EG" sz="2800" dirty="0">
                <a:latin typeface="inherit"/>
              </a:rPr>
              <a:t>at the</a:t>
            </a:r>
            <a:r>
              <a:rPr lang="ar-EG" altLang="ar-EG" sz="2800" dirty="0">
                <a:latin typeface="inherit"/>
              </a:rPr>
              <a:t> department of </a:t>
            </a:r>
            <a:r>
              <a:rPr lang="en-US" altLang="ar-EG" sz="2800" dirty="0">
                <a:latin typeface="inherit"/>
              </a:rPr>
              <a:t>Clinical Pharmacy and Pharmacy Practice.</a:t>
            </a:r>
          </a:p>
          <a:p>
            <a:pPr indent="-457200" algn="just">
              <a:buSzPts val="2000"/>
              <a:buFont typeface="+mj-lt"/>
              <a:buAutoNum type="arabicParenR"/>
            </a:pPr>
            <a:r>
              <a:rPr lang="en-US" altLang="ar-EG" sz="2800" dirty="0">
                <a:latin typeface="inherit"/>
              </a:rPr>
              <a:t>Professional Master </a:t>
            </a:r>
            <a:r>
              <a:rPr lang="ar-EG" altLang="ar-EG" sz="2800" dirty="0">
                <a:latin typeface="inherit"/>
              </a:rPr>
              <a:t>in </a:t>
            </a:r>
            <a:r>
              <a:rPr lang="en-US" altLang="ar-EG" sz="2800" b="1" u="sng" dirty="0">
                <a:solidFill>
                  <a:srgbClr val="C00000"/>
                </a:solidFill>
                <a:latin typeface="inherit"/>
              </a:rPr>
              <a:t>Radio Pharmacy </a:t>
            </a:r>
            <a:r>
              <a:rPr lang="en-US" altLang="ar-EG" sz="2800" dirty="0">
                <a:latin typeface="inherit"/>
              </a:rPr>
              <a:t>as a dual degree between the</a:t>
            </a:r>
            <a:r>
              <a:rPr lang="ar-EG" altLang="ar-EG" sz="2800" dirty="0">
                <a:latin typeface="inherit"/>
              </a:rPr>
              <a:t> department of </a:t>
            </a:r>
            <a:r>
              <a:rPr lang="en-US" altLang="ar-EG" sz="2800" dirty="0">
                <a:latin typeface="inherit"/>
              </a:rPr>
              <a:t>Pharmaceutical Analytical Chemistry and Medical Research Institute at Alexandria University in collaboration with the Egyptian Atomic Energy Authority.</a:t>
            </a:r>
            <a:endParaRPr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45720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+mj-lt"/>
              <a:buAutoNum type="arabicParenR"/>
            </a:pPr>
            <a:r>
              <a:rPr lang="en-US" altLang="ar-EG" sz="2800" dirty="0">
                <a:latin typeface="inherit"/>
              </a:rPr>
              <a:t>Master in </a:t>
            </a:r>
            <a:r>
              <a:rPr lang="en-US" altLang="ar-EG" sz="2800" b="1" u="sng" dirty="0">
                <a:solidFill>
                  <a:srgbClr val="C00000"/>
                </a:solidFill>
                <a:latin typeface="inherit"/>
              </a:rPr>
              <a:t>Drug Design</a:t>
            </a:r>
            <a:r>
              <a:rPr lang="en-US" altLang="ar-EG" sz="2800" b="1" dirty="0">
                <a:latin typeface="inherit"/>
              </a:rPr>
              <a:t> </a:t>
            </a:r>
            <a:r>
              <a:rPr lang="en-US" altLang="ar-EG" sz="2800" dirty="0">
                <a:latin typeface="inherit"/>
              </a:rPr>
              <a:t>at the department of Pharmaceutical Chemistry, it is a dual degree between Faculty of Pharmacy – Alexandria University and Caen Normandie – France.</a:t>
            </a:r>
          </a:p>
          <a:p>
            <a:pPr lvl="0" indent="-45720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+mj-lt"/>
              <a:buAutoNum type="arabicParenR"/>
            </a:pPr>
            <a:r>
              <a:rPr lang="en-US" sz="2800" dirty="0">
                <a:latin typeface="inherit"/>
                <a:ea typeface="Times New Roman"/>
                <a:cs typeface="Times New Roman"/>
                <a:sym typeface="Times New Roman"/>
              </a:rPr>
              <a:t>Professional master in</a:t>
            </a:r>
            <a:r>
              <a:rPr lang="en-US" sz="2800" b="1" dirty="0">
                <a:latin typeface="inheri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u="sng" dirty="0">
                <a:solidFill>
                  <a:srgbClr val="C00000"/>
                </a:solidFill>
                <a:latin typeface="inherit"/>
                <a:ea typeface="Times New Roman"/>
                <a:cs typeface="Times New Roman"/>
                <a:sym typeface="Times New Roman"/>
              </a:rPr>
              <a:t>Pharmacoeconomics</a:t>
            </a:r>
            <a:r>
              <a:rPr lang="en-US" sz="2800" b="1" dirty="0">
                <a:latin typeface="inheri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>
                <a:latin typeface="inherit"/>
                <a:ea typeface="Times New Roman"/>
                <a:cs typeface="Times New Roman"/>
                <a:sym typeface="Times New Roman"/>
              </a:rPr>
              <a:t>at the department of clinical pharmacy and pharmacy practice.</a:t>
            </a:r>
            <a:endParaRPr lang="en-US"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3" name="Google Shape;363;p9"/>
          <p:cNvSpPr/>
          <p:nvPr/>
        </p:nvSpPr>
        <p:spPr>
          <a:xfrm>
            <a:off x="104505" y="80273"/>
            <a:ext cx="2926079" cy="1893066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4" name="Google Shape;364;p9"/>
          <p:cNvSpPr/>
          <p:nvPr/>
        </p:nvSpPr>
        <p:spPr>
          <a:xfrm>
            <a:off x="295705" y="2324059"/>
            <a:ext cx="2742552" cy="1893066"/>
          </a:xfrm>
          <a:prstGeom prst="pentagon">
            <a:avLst>
              <a:gd name="hf" fmla="val 105146"/>
              <a:gd name="vf" fmla="val 11055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361962" y="4740688"/>
            <a:ext cx="2411163" cy="1893066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" name="Google Shape;378;p11"/>
          <p:cNvGraphicFramePr/>
          <p:nvPr>
            <p:extLst>
              <p:ext uri="{D42A27DB-BD31-4B8C-83A1-F6EECF244321}">
                <p14:modId xmlns:p14="http://schemas.microsoft.com/office/powerpoint/2010/main" val="2532586438"/>
              </p:ext>
            </p:extLst>
          </p:nvPr>
        </p:nvGraphicFramePr>
        <p:xfrm>
          <a:off x="210670" y="433737"/>
          <a:ext cx="8606760" cy="5990525"/>
        </p:xfrm>
        <a:graphic>
          <a:graphicData uri="http://schemas.openxmlformats.org/drawingml/2006/table">
            <a:tbl>
              <a:tblPr firstRow="1" firstCol="1" bandRow="1">
                <a:noFill/>
                <a:tableStyleId>{83F81F94-D731-4A1F-AC80-FD990B37F61F}</a:tableStyleId>
              </a:tblPr>
              <a:tblGrid>
                <a:gridCol w="860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213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Wingdings" panose="05000000000000000000" pitchFamily="2" charset="2"/>
                        <a:buChar char="Ø"/>
                      </a:pPr>
                      <a:r>
                        <a:rPr lang="en-US" sz="2400" u="sng" strike="noStrike" cap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Master’s Degree in Pharmaceutical Sciences in the following </a:t>
                      </a:r>
                      <a:r>
                        <a:rPr lang="en-US" sz="2400" u="sng" strike="noStrike" cap="none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specializaions</a:t>
                      </a:r>
                      <a:r>
                        <a:rPr lang="en-US" sz="2400" u="sng" strike="noStrike" cap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:</a:t>
                      </a:r>
                      <a:r>
                        <a:rPr lang="en-US" sz="2400" u="sng" strike="noStrike" cap="none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 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884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ü"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Departments</a:t>
                      </a: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1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Pharmacogenomics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926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Noto Sans Symbols"/>
                        <a:buChar char="✔"/>
                      </a:pPr>
                      <a:endParaRPr sz="240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852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Wingdings" panose="05000000000000000000" pitchFamily="2" charset="2"/>
                        <a:buChar char="Ø"/>
                      </a:pPr>
                      <a:r>
                        <a:rPr lang="en-US" sz="2400" u="sng" strike="noStrike" cap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Doctor of Philosophy  Degree in Pharmaceutical Sciences in the following </a:t>
                      </a:r>
                      <a:r>
                        <a:rPr lang="en-US" sz="2400" u="sng" strike="noStrike" cap="none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specializaions</a:t>
                      </a:r>
                      <a:r>
                        <a:rPr lang="en-US" sz="2400" u="sng" strike="noStrike" cap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:</a:t>
                      </a:r>
                      <a:r>
                        <a:rPr lang="en-US" sz="2400" u="sng" strike="noStrike" cap="none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 </a:t>
                      </a:r>
                      <a:endParaRPr lang="en-US" sz="2400" u="none" strike="noStrike" cap="non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213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ü"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Departments</a:t>
                      </a: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926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ü"/>
                      </a:pPr>
                      <a:endParaRPr sz="2400" b="1" i="0" u="none" strike="noStrike" cap="none" baseline="0" dirty="0">
                        <a:solidFill>
                          <a:schemeClr val="tx1"/>
                        </a:solidFill>
                        <a:latin typeface="Avenir Next LT Pro Ligh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213"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Wingdings" panose="05000000000000000000" pitchFamily="2" charset="2"/>
                        <a:buChar char="Ø"/>
                      </a:pPr>
                      <a:r>
                        <a:rPr lang="en-US" sz="2400" u="sng" strike="noStrike" cap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Diploma</a:t>
                      </a:r>
                      <a:r>
                        <a:rPr lang="ar-EG" sz="2400" u="none" strike="noStrike" cap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: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6213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ü"/>
                      </a:pPr>
                      <a:r>
                        <a:rPr lang="en-US" sz="2400" b="1" i="0" u="none" strike="noStrike" cap="none" dirty="0">
                          <a:solidFill>
                            <a:schemeClr val="tx1"/>
                          </a:solidFill>
                          <a:latin typeface="Avenir Next LT Pro Light"/>
                          <a:ea typeface="Avenir Next LT Pro Light"/>
                          <a:cs typeface="Avenir Next LT Pro Light"/>
                          <a:sym typeface="Arial"/>
                        </a:rPr>
                        <a:t>Diploma in Cosmetic Preparations and Entrepreneurship</a:t>
                      </a:r>
                      <a:endParaRPr sz="2400" b="1" i="0" u="none" strike="noStrike" cap="none" dirty="0">
                        <a:solidFill>
                          <a:schemeClr val="tx1"/>
                        </a:solidFill>
                        <a:latin typeface="Avenir Next LT Pro Light"/>
                        <a:ea typeface="Avenir Next LT Pro Light"/>
                        <a:cs typeface="Avenir Next LT Pro Light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6213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ü"/>
                      </a:pPr>
                      <a:r>
                        <a:rPr lang="en-US" sz="2400" b="1" i="0" u="none" strike="noStrike" cap="none" dirty="0">
                          <a:solidFill>
                            <a:schemeClr val="tx1"/>
                          </a:solidFill>
                          <a:latin typeface="Avenir Next LT Pro Light"/>
                          <a:ea typeface="Avenir Next LT Pro Light"/>
                          <a:cs typeface="Avenir Next LT Pro Light"/>
                          <a:sym typeface="Arial"/>
                        </a:rPr>
                        <a:t>Diploma in Hospital and Clinical Pharmacy</a:t>
                      </a:r>
                      <a:endParaRPr sz="2400" b="1" i="0" u="none" strike="noStrike" cap="none" dirty="0">
                        <a:solidFill>
                          <a:schemeClr val="tx1"/>
                        </a:solidFill>
                        <a:latin typeface="Avenir Next LT Pro Light"/>
                        <a:ea typeface="Avenir Next LT Pro Light"/>
                        <a:cs typeface="Avenir Next LT Pro Light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6213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ü"/>
                      </a:pPr>
                      <a:r>
                        <a:rPr lang="en-US" sz="2400" b="1" i="0" u="none" strike="noStrike" cap="none" dirty="0">
                          <a:solidFill>
                            <a:schemeClr val="tx1"/>
                          </a:solidFill>
                          <a:latin typeface="Avenir Next LT Pro Light"/>
                          <a:ea typeface="Avenir Next LT Pro Light"/>
                          <a:cs typeface="Avenir Next LT Pro Light"/>
                          <a:sym typeface="Arial"/>
                        </a:rPr>
                        <a:t>Diploma in Biochemical Analysis</a:t>
                      </a: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6213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ü"/>
                      </a:pPr>
                      <a:r>
                        <a:rPr lang="en-US" sz="2400" b="1" i="0" u="none" strike="noStrike" cap="none" dirty="0">
                          <a:solidFill>
                            <a:schemeClr val="tx1"/>
                          </a:solidFill>
                          <a:latin typeface="Avenir Next LT Pro Light"/>
                          <a:ea typeface="Avenir Next LT Pro Light"/>
                          <a:cs typeface="Avenir Next LT Pro Light"/>
                          <a:sym typeface="Arial"/>
                        </a:rPr>
                        <a:t>Diploma in Medicinal Plants and Traditional Therapeutics</a:t>
                      </a:r>
                      <a:endParaRPr sz="2400" b="1" i="0" u="none" strike="noStrike" cap="none" dirty="0">
                        <a:solidFill>
                          <a:schemeClr val="tx1"/>
                        </a:solidFill>
                        <a:latin typeface="Avenir Next LT Pro Light"/>
                        <a:ea typeface="Avenir Next LT Pro Light"/>
                        <a:cs typeface="Avenir Next LT Pro Light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6213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ü"/>
                      </a:pPr>
                      <a:endParaRPr sz="2400" b="1" i="0" u="none" strike="noStrike" cap="none" dirty="0">
                        <a:solidFill>
                          <a:schemeClr val="tx1"/>
                        </a:solidFill>
                        <a:latin typeface="Avenir Next LT Pro Light"/>
                        <a:ea typeface="Avenir Next LT Pro Light"/>
                        <a:cs typeface="Avenir Next LT Pro Light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477427272"/>
                  </a:ext>
                </a:extLst>
              </a:tr>
              <a:tr h="336213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ü"/>
                      </a:pPr>
                      <a:endParaRPr sz="2400" b="1" i="0" u="none" strike="noStrike" cap="none" dirty="0">
                        <a:solidFill>
                          <a:schemeClr val="tx1"/>
                        </a:solidFill>
                        <a:latin typeface="Avenir Next LT Pro Light"/>
                        <a:ea typeface="Avenir Next LT Pro Light"/>
                        <a:cs typeface="Avenir Next LT Pro Light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2232160602"/>
                  </a:ext>
                </a:extLst>
              </a:tr>
            </a:tbl>
          </a:graphicData>
        </a:graphic>
      </p:graphicFrame>
      <p:sp>
        <p:nvSpPr>
          <p:cNvPr id="379" name="Google Shape;379;p11"/>
          <p:cNvSpPr/>
          <p:nvPr/>
        </p:nvSpPr>
        <p:spPr>
          <a:xfrm>
            <a:off x="9296399" y="1"/>
            <a:ext cx="2684931" cy="2998694"/>
          </a:xfrm>
          <a:prstGeom prst="flowChartMultidocumen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"/>
          <p:cNvSpPr txBox="1">
            <a:spLocks noGrp="1"/>
          </p:cNvSpPr>
          <p:nvPr>
            <p:ph type="ctrTitle"/>
          </p:nvPr>
        </p:nvSpPr>
        <p:spPr>
          <a:xfrm>
            <a:off x="522514" y="113615"/>
            <a:ext cx="7870371" cy="145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</a:pPr>
            <a:r>
              <a:rPr lang="en-US" sz="3600" b="1" dirty="0">
                <a:solidFill>
                  <a:srgbClr val="C00000"/>
                </a:solidFill>
              </a:rPr>
              <a:t>Some Modifications to previously existing degrees </a:t>
            </a:r>
            <a:endParaRPr sz="3600" dirty="0">
              <a:solidFill>
                <a:srgbClr val="C00000"/>
              </a:solidFill>
            </a:endParaRPr>
          </a:p>
        </p:txBody>
      </p:sp>
      <p:sp>
        <p:nvSpPr>
          <p:cNvPr id="371" name="Google Shape;371;p10"/>
          <p:cNvSpPr txBox="1">
            <a:spLocks noGrp="1"/>
          </p:cNvSpPr>
          <p:nvPr>
            <p:ph type="subTitle" idx="1"/>
          </p:nvPr>
        </p:nvSpPr>
        <p:spPr>
          <a:xfrm>
            <a:off x="413658" y="2144989"/>
            <a:ext cx="11630296" cy="501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b="1" i="0" dirty="0"/>
              <a:t>Changing the name of department Pharmaceutical biochemistry to the department of </a:t>
            </a:r>
            <a:r>
              <a:rPr lang="en-US" b="1" i="0" dirty="0" err="1">
                <a:solidFill>
                  <a:srgbClr val="FF0000"/>
                </a:solidFill>
              </a:rPr>
              <a:t>BIochemistry</a:t>
            </a:r>
            <a:endParaRPr dirty="0">
              <a:solidFill>
                <a:srgbClr val="FF0000"/>
              </a:solidFill>
            </a:endParaRPr>
          </a:p>
          <a:p>
            <a:pPr marL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b="1" i="0" dirty="0">
                <a:solidFill>
                  <a:schemeClr val="tx1"/>
                </a:solidFill>
              </a:rPr>
              <a:t>By </a:t>
            </a:r>
            <a:r>
              <a:rPr lang="en-US" b="1" i="0" dirty="0" err="1">
                <a:solidFill>
                  <a:schemeClr val="tx1"/>
                </a:solidFill>
              </a:rPr>
              <a:t>Ministrial</a:t>
            </a:r>
            <a:r>
              <a:rPr lang="en-US" b="1" i="0" dirty="0">
                <a:solidFill>
                  <a:schemeClr val="tx1"/>
                </a:solidFill>
              </a:rPr>
              <a:t> Decision No. 3212 Date: 29/8/2022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b="1" i="0" dirty="0"/>
              <a:t>Changing the name of department Pharmacy Practice to the department of </a:t>
            </a:r>
            <a:r>
              <a:rPr lang="en-US" b="1" i="0" dirty="0">
                <a:solidFill>
                  <a:srgbClr val="FF0000"/>
                </a:solidFill>
              </a:rPr>
              <a:t>Clinical Pharmacy and Pharmacy Practice</a:t>
            </a:r>
          </a:p>
          <a:p>
            <a:pPr marL="0" indent="0" rtl="1"/>
            <a:r>
              <a:rPr lang="en-US" b="1" i="0" dirty="0"/>
              <a:t>By </a:t>
            </a:r>
            <a:r>
              <a:rPr lang="en-US" b="1" i="0" dirty="0" err="1"/>
              <a:t>Ministrial</a:t>
            </a:r>
            <a:r>
              <a:rPr lang="en-US" b="1" i="0" dirty="0"/>
              <a:t> Decision No. 3212 Date: 29/8/2022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b="1" i="0" dirty="0"/>
              <a:t>Changing the classification of the degree of Pharm D from Professional degree to </a:t>
            </a:r>
            <a:r>
              <a:rPr lang="en-US" b="1" i="0" dirty="0">
                <a:solidFill>
                  <a:srgbClr val="FF0000"/>
                </a:solidFill>
              </a:rPr>
              <a:t>Professional master’s </a:t>
            </a:r>
            <a:r>
              <a:rPr lang="en-US" b="1" i="0" dirty="0"/>
              <a:t>degree</a:t>
            </a:r>
            <a:endParaRPr dirty="0"/>
          </a:p>
          <a:p>
            <a:pPr marL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b="1" i="0" dirty="0">
                <a:solidFill>
                  <a:schemeClr val="tx1"/>
                </a:solidFill>
              </a:rPr>
              <a:t>In the Pharmaceutical studies sector committee at its session held on 30/12/2024</a:t>
            </a:r>
            <a:endParaRPr dirty="0">
              <a:solidFill>
                <a:schemeClr val="tx1"/>
              </a:solidFill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b="1" i="0" dirty="0">
              <a:solidFill>
                <a:srgbClr val="FF0000"/>
              </a:solidFill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b="1" i="0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b="1" i="0" dirty="0"/>
          </a:p>
        </p:txBody>
      </p:sp>
      <p:pic>
        <p:nvPicPr>
          <p:cNvPr id="372" name="Google Shape;372;p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463" r="11463"/>
          <a:stretch/>
        </p:blipFill>
        <p:spPr>
          <a:xfrm>
            <a:off x="9297807" y="-164152"/>
            <a:ext cx="2746147" cy="2010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1403</Words>
  <Application>Microsoft Office PowerPoint</Application>
  <PresentationFormat>Widescreen</PresentationFormat>
  <Paragraphs>276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Aptos</vt:lpstr>
      <vt:lpstr>Aptos Display</vt:lpstr>
      <vt:lpstr>Arial</vt:lpstr>
      <vt:lpstr>Avenir</vt:lpstr>
      <vt:lpstr>Avenir Next LT Pro Light</vt:lpstr>
      <vt:lpstr>Calibri</vt:lpstr>
      <vt:lpstr>inherit</vt:lpstr>
      <vt:lpstr>Noto Sans Symbols</vt:lpstr>
      <vt:lpstr>Rockwell</vt:lpstr>
      <vt:lpstr>Times New Roman</vt:lpstr>
      <vt:lpstr>Wingdings</vt:lpstr>
      <vt:lpstr>Office Theme</vt:lpstr>
      <vt:lpstr>Annual Report</vt:lpstr>
      <vt:lpstr>PowerPoint Presentation</vt:lpstr>
      <vt:lpstr>PowerPoint Presentation</vt:lpstr>
      <vt:lpstr>PowerPoint Presentation</vt:lpstr>
      <vt:lpstr>PowerPoint Presentation</vt:lpstr>
      <vt:lpstr>New degrees in the field of postgraduate studies </vt:lpstr>
      <vt:lpstr>New Degrees under construction</vt:lpstr>
      <vt:lpstr>PowerPoint Presentation</vt:lpstr>
      <vt:lpstr>Some Modifications to previously existing degrees </vt:lpstr>
      <vt:lpstr>Professional Certificates</vt:lpstr>
      <vt:lpstr>PowerPoint Presentation</vt:lpstr>
      <vt:lpstr>PowerPoint Presentation</vt:lpstr>
      <vt:lpstr>International &amp; Local Confenernce</vt:lpstr>
      <vt:lpstr>PowerPoint Presentation</vt:lpstr>
      <vt:lpstr>JOURNAL OF ADVANCED PHARMACEUTICAL SCIENCES </vt:lpstr>
      <vt:lpstr>An EDITORIAL BOARD for the Faculty magazine was formed in the gradue studies committee at the session held on 11/3/2023 and the Faculty council held on 17/3/2023 and extending until 24/3/2023 by the following gentleman whose names are:</vt:lpstr>
      <vt:lpstr>The ISSN was obtained for the Faculty's journal   JOURNAL OF ADVANCED PHARMACEUTICAL SCIENCES “ in November 2023 </vt:lpstr>
      <vt:lpstr>Faculty  library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التقرير السنوي</dc:title>
  <dc:creator>اسراء مصطفى السيد أحمد  سكرتارية دراسات كلية الصيدلة</dc:creator>
  <cp:lastModifiedBy>Hanan Ragab</cp:lastModifiedBy>
  <cp:revision>65</cp:revision>
  <dcterms:created xsi:type="dcterms:W3CDTF">2024-08-15T14:24:27Z</dcterms:created>
  <dcterms:modified xsi:type="dcterms:W3CDTF">2025-10-17T15:21:38Z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0x010100693211191526A343B9D4ACF8368AB783</vt:lpwstr>
  </property>
</Properties>
</file>