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92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jDJgGegURXPKJa1qGz5mKoUwcQ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ED50"/>
    <a:srgbClr val="F836EF"/>
    <a:srgbClr val="051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F81F94-D731-4A1F-AC80-FD990B37F61F}">
  <a:tblStyle styleId="{83F81F94-D731-4A1F-AC80-FD990B37F61F}" styleName="Table_0">
    <a:wholeTbl>
      <a:tcTxStyle b="off" i="off">
        <a:font>
          <a:latin typeface="Avenir Next LT Pro Light"/>
          <a:ea typeface="Avenir Next LT Pro Light"/>
          <a:cs typeface="Avenir Next LT Pro Light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7E8E7"/>
          </a:solidFill>
        </a:fill>
      </a:tcStyle>
    </a:wholeTbl>
    <a:band1H>
      <a:tcTxStyle/>
      <a:tcStyle>
        <a:tcBdr/>
        <a:fill>
          <a:solidFill>
            <a:srgbClr val="EFCE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FCECA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7E8E7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venir Next LT Pro Light"/>
          <a:ea typeface="Avenir Next LT Pro Light"/>
          <a:cs typeface="Avenir Next LT Pro Light"/>
        </a:font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A33B5BF-8996-4F8F-94B3-450EAED8FC7B}" styleName="Table_1">
    <a:wholeTbl>
      <a:tcTxStyle b="off" i="off">
        <a:font>
          <a:latin typeface="Avenir Next LT Pro Light"/>
          <a:ea typeface="Avenir Next LT Pro Light"/>
          <a:cs typeface="Avenir Next LT Pro Light"/>
        </a:font>
        <a:schemeClr val="lt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4"/>
          </a:solidFill>
        </a:fill>
      </a:tcStyle>
    </a:wholeTbl>
    <a:band1H>
      <a:tcTxStyle/>
      <a:tcStyle>
        <a:tcBdr/>
        <a:fill>
          <a:solidFill>
            <a:srgbClr val="8E5F6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8E5F61"/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</a:tcBdr>
        <a:fill>
          <a:solidFill>
            <a:srgbClr val="8E5F61"/>
          </a:solidFill>
        </a:fill>
      </a:tcStyle>
    </a:lastCol>
    <a:firstCol>
      <a:tcTxStyle b="on" i="off"/>
      <a:tcStyle>
        <a:tcBdr>
          <a:right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</a:tcBdr>
        <a:fill>
          <a:solidFill>
            <a:srgbClr val="8E5F61"/>
          </a:solidFill>
        </a:fill>
      </a:tcStyle>
    </a:firstCol>
    <a:lastRow>
      <a:tcTxStyle b="on" i="off"/>
      <a:tcStyle>
        <a:tcBdr>
          <a:top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764F51"/>
          </a:solidFill>
        </a:fill>
      </a:tcStyle>
    </a:lastRow>
    <a:seCell>
      <a:tcTxStyle/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</a:tcBdr>
      </a:tcStyle>
    </a:seCell>
    <a:swCell>
      <a:tcTxStyle/>
      <a:tcStyle>
        <a:tcBdr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swCell>
    <a:firstRow>
      <a:tcTxStyle b="on" i="off"/>
      <a:tcStyle>
        <a:tcBdr>
          <a:bottom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</a:tcBdr>
      </a:tcStyle>
    </a:neCell>
    <a:nwCell>
      <a:tcTxStyle/>
      <a:tcStyle>
        <a:tcBdr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nwCell>
  </a:tblStyle>
  <a:tblStyle styleId="{DD003471-E98B-477F-80BB-ECD097F40D96}" styleName="Table_2">
    <a:wholeTbl>
      <a:tcTxStyle b="off" i="off">
        <a:font>
          <a:latin typeface="Avenir Next LT Pro Light"/>
          <a:ea typeface="Avenir Next LT Pro Light"/>
          <a:cs typeface="Avenir Next LT Pro Light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6E6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6E6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venir Next LT Pro Light"/>
          <a:ea typeface="Avenir Next LT Pro Light"/>
          <a:cs typeface="Avenir Next LT Pro Ligh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venir Next LT Pro Light"/>
          <a:ea typeface="Avenir Next LT Pro Light"/>
          <a:cs typeface="Avenir Next LT Pro Ligh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Avenir Next LT Pro Light"/>
          <a:ea typeface="Avenir Next LT Pro Light"/>
          <a:cs typeface="Avenir Next LT Pro Light"/>
        </a:font>
        <a:schemeClr val="dk1"/>
      </a:tcTxStyle>
      <a:tcStyle>
        <a:tcBdr/>
      </a:tcStyle>
    </a:seCell>
    <a:swCell>
      <a:tcTxStyle b="on" i="off">
        <a:font>
          <a:latin typeface="Avenir Next LT Pro Light"/>
          <a:ea typeface="Avenir Next LT Pro Light"/>
          <a:cs typeface="Avenir Next LT Pro Light"/>
        </a:font>
        <a:schemeClr val="dk1"/>
      </a:tcTxStyle>
      <a:tcStyle>
        <a:tcBdr/>
      </a:tcStyle>
    </a:swCell>
    <a:firstRow>
      <a:tcTxStyle b="on" i="off">
        <a:font>
          <a:latin typeface="Avenir Next LT Pro Light"/>
          <a:ea typeface="Avenir Next LT Pro Light"/>
          <a:cs typeface="Avenir Next LT Pro Light"/>
        </a:font>
        <a:schemeClr val="lt1"/>
      </a:tcTxStyle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B9CC6CF-3442-4EB3-82C2-C71D109793F8}" styleName="Table_3">
    <a:wholeTbl>
      <a:tcTxStyle b="off" i="off">
        <a:font>
          <a:latin typeface="Avenir Next LT Pro Light"/>
          <a:ea typeface="Avenir Next LT Pro Light"/>
          <a:cs typeface="Avenir Next LT Pro Light"/>
        </a:font>
        <a:schemeClr val="dk1"/>
      </a:tcTxStyle>
      <a:tcStyle>
        <a:tcBdr>
          <a:lef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F6EC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6ECE7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venir Next LT Pro Light"/>
          <a:ea typeface="Avenir Next LT Pro Light"/>
          <a:cs typeface="Avenir Next LT Pro Light"/>
        </a:font>
        <a:schemeClr val="lt1"/>
      </a:tcTxStyle>
      <a:tcStyle>
        <a:tcBdr/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DF9F078-F163-49C5-AF6F-4846E0D76706}" styleName="Table_4">
    <a:wholeTbl>
      <a:tcTxStyle b="off" i="off">
        <a:font>
          <a:latin typeface="Avenir Next LT Pro Light"/>
          <a:ea typeface="Avenir Next LT Pro Light"/>
          <a:cs typeface="Avenir Next LT Pro Light"/>
        </a:font>
        <a:schemeClr val="lt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3"/>
          </a:solidFill>
        </a:fill>
      </a:tcStyle>
    </a:wholeTbl>
    <a:band1H>
      <a:tcTxStyle/>
      <a:tcStyle>
        <a:tcBdr/>
        <a:fill>
          <a:solidFill>
            <a:srgbClr val="5A675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5A675E"/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</a:tcBdr>
        <a:fill>
          <a:solidFill>
            <a:srgbClr val="5A675E"/>
          </a:solidFill>
        </a:fill>
      </a:tcStyle>
    </a:lastCol>
    <a:firstCol>
      <a:tcTxStyle b="on" i="off"/>
      <a:tcStyle>
        <a:tcBdr>
          <a:right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</a:tcBdr>
        <a:fill>
          <a:solidFill>
            <a:srgbClr val="5A675E"/>
          </a:solidFill>
        </a:fill>
      </a:tcStyle>
    </a:firstCol>
    <a:lastRow>
      <a:tcTxStyle b="on" i="off"/>
      <a:tcStyle>
        <a:tcBdr>
          <a:top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B564E"/>
          </a:solidFill>
        </a:fill>
      </a:tcStyle>
    </a:lastRow>
    <a:seCell>
      <a:tcTxStyle/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</a:tcBdr>
      </a:tcStyle>
    </a:seCell>
    <a:swCell>
      <a:tcTxStyle/>
      <a:tcStyle>
        <a:tcBdr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swCell>
    <a:firstRow>
      <a:tcTxStyle b="on" i="off"/>
      <a:tcStyle>
        <a:tcBdr>
          <a:bottom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</a:tcBdr>
      </a:tcStyle>
    </a:neCell>
    <a:nwCell>
      <a:tcTxStyle/>
      <a:tcStyle>
        <a:tcBdr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nwCell>
  </a:tblStyle>
  <a:tblStyle styleId="{BDFC81F9-B5A4-475E-8FA2-34F7AD1F8486}" styleName="Table_5">
    <a:wholeTbl>
      <a:tcTxStyle b="off" i="off">
        <a:font>
          <a:latin typeface="Avenir Next LT Pro Light"/>
          <a:ea typeface="Avenir Next LT Pro Light"/>
          <a:cs typeface="Avenir Next LT Pro Light"/>
        </a:font>
        <a:schemeClr val="lt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5"/>
          </a:solidFill>
        </a:fill>
      </a:tcStyle>
    </a:wholeTbl>
    <a:band1H>
      <a:tcTxStyle/>
      <a:tcStyle>
        <a:tcBdr/>
        <a:fill>
          <a:solidFill>
            <a:srgbClr val="A3682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A3682D"/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</a:tcBdr>
        <a:fill>
          <a:solidFill>
            <a:srgbClr val="A3682D"/>
          </a:solidFill>
        </a:fill>
      </a:tcStyle>
    </a:lastCol>
    <a:firstCol>
      <a:tcTxStyle b="on" i="off"/>
      <a:tcStyle>
        <a:tcBdr>
          <a:right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</a:tcBdr>
        <a:fill>
          <a:solidFill>
            <a:srgbClr val="A3682D"/>
          </a:solidFill>
        </a:fill>
      </a:tcStyle>
    </a:firstCol>
    <a:lastRow>
      <a:tcTxStyle b="on" i="off"/>
      <a:tcStyle>
        <a:tcBdr>
          <a:top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875725"/>
          </a:solidFill>
        </a:fill>
      </a:tcStyle>
    </a:lastRow>
    <a:seCell>
      <a:tcTxStyle/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</a:tcBdr>
      </a:tcStyle>
    </a:seCell>
    <a:swCell>
      <a:tcTxStyle/>
      <a:tcStyle>
        <a:tcBdr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swCell>
    <a:firstRow>
      <a:tcTxStyle b="on" i="off"/>
      <a:tcStyle>
        <a:tcBdr>
          <a:bottom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</a:tcBdr>
      </a:tcStyle>
    </a:neCell>
    <a:nwCell>
      <a:tcTxStyle/>
      <a:tcStyle>
        <a:tcBdr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nwCell>
  </a:tblStyle>
  <a:tblStyle styleId="{ACAD44A3-41A7-4BFF-A15A-2E4AF0B6E6B5}" styleName="Table_6">
    <a:wholeTbl>
      <a:tcTxStyle b="off" i="off">
        <a:font>
          <a:latin typeface="Avenir Next LT Pro Light"/>
          <a:ea typeface="Avenir Next LT Pro Light"/>
          <a:cs typeface="Avenir Next LT Pro Light"/>
        </a:font>
        <a:schemeClr val="lt1"/>
      </a:tcTxStyle>
      <a:tcStyle>
        <a:tcBdr>
          <a:lef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A343831-8D6D-4361-A9F0-E1967FB8DB07}" styleName="Table_7">
    <a:wholeTbl>
      <a:tcTxStyle b="off" i="off">
        <a:font>
          <a:latin typeface="Avenir Next LT Pro Light"/>
          <a:ea typeface="Avenir Next LT Pro Light"/>
          <a:cs typeface="Avenir Next LT Pro Light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7E8E7"/>
          </a:solidFill>
        </a:fill>
      </a:tcStyle>
    </a:wholeTbl>
    <a:band1H>
      <a:tcTxStyle/>
      <a:tcStyle>
        <a:tcBdr/>
        <a:fill>
          <a:solidFill>
            <a:srgbClr val="EFCE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FCECA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7E8E7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F7E8E7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0CBABA2-102C-4D62-8DC5-421AFB375602}" styleName="Table_8">
    <a:wholeTbl>
      <a:tcTxStyle b="off" i="off">
        <a:font>
          <a:latin typeface="Avenir Next LT Pro Light"/>
          <a:ea typeface="Avenir Next LT Pro Light"/>
          <a:cs typeface="Avenir Next LT Pro Light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tcBdr/>
        <a:fill>
          <a:solidFill>
            <a:srgbClr val="CA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ACA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6E6E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6E6E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378" y="96"/>
      </p:cViewPr>
      <p:guideLst>
        <p:guide orient="horz" pos="292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4947045275050643E-2"/>
          <c:y val="2.9975388853961709E-2"/>
          <c:w val="0.97044656635756943"/>
          <c:h val="0.5026108842632427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FF00">
                <a:alpha val="88000"/>
              </a:srgb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spPr>
              <a:solidFill>
                <a:srgbClr val="FF0000"/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ln>
                      <a:solidFill>
                        <a:sysClr val="windowText" lastClr="000000"/>
                      </a:solidFill>
                    </a:ln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ar-E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Pharmaceutics</c:v>
                </c:pt>
                <c:pt idx="1">
                  <c:v>Pharmacology &amp; toxicology</c:v>
                </c:pt>
                <c:pt idx="2">
                  <c:v>Industrial Pharmacy</c:v>
                </c:pt>
                <c:pt idx="3">
                  <c:v>Microbiology &amp; immunology</c:v>
                </c:pt>
                <c:pt idx="4">
                  <c:v>Pharmaceutical Chemistry</c:v>
                </c:pt>
                <c:pt idx="5">
                  <c:v>Pharmacognosy</c:v>
                </c:pt>
                <c:pt idx="6">
                  <c:v>Pharmaeutical Analytical Chemistry</c:v>
                </c:pt>
                <c:pt idx="7">
                  <c:v>Biochemistry</c:v>
                </c:pt>
                <c:pt idx="8">
                  <c:v>Clinical Pharmacy &amp; Pharmacy Practice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11</c:v>
                </c:pt>
                <c:pt idx="1">
                  <c:v>14</c:v>
                </c:pt>
                <c:pt idx="2">
                  <c:v>0</c:v>
                </c:pt>
                <c:pt idx="3">
                  <c:v>14</c:v>
                </c:pt>
                <c:pt idx="4">
                  <c:v>22</c:v>
                </c:pt>
                <c:pt idx="5">
                  <c:v>38</c:v>
                </c:pt>
                <c:pt idx="6">
                  <c:v>29</c:v>
                </c:pt>
                <c:pt idx="7">
                  <c:v>5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71-4DD6-AA5D-874841F6F2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4">
                <a:alpha val="88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4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4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ar-E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Pharmaceutics</c:v>
                </c:pt>
                <c:pt idx="1">
                  <c:v>Pharmacology &amp; toxicology</c:v>
                </c:pt>
                <c:pt idx="2">
                  <c:v>Industrial Pharmacy</c:v>
                </c:pt>
                <c:pt idx="3">
                  <c:v>Microbiology &amp; immunology</c:v>
                </c:pt>
                <c:pt idx="4">
                  <c:v>Pharmaceutical Chemistry</c:v>
                </c:pt>
                <c:pt idx="5">
                  <c:v>Pharmacognosy</c:v>
                </c:pt>
                <c:pt idx="6">
                  <c:v>Pharmaeutical Analytical Chemistry</c:v>
                </c:pt>
                <c:pt idx="7">
                  <c:v>Biochemistry</c:v>
                </c:pt>
                <c:pt idx="8">
                  <c:v>Clinical Pharmacy &amp; Pharmacy Practice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8B71-4DD6-AA5D-874841F6F2D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6">
                <a:alpha val="88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6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6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ar-E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Pharmaceutics</c:v>
                </c:pt>
                <c:pt idx="1">
                  <c:v>Pharmacology &amp; toxicology</c:v>
                </c:pt>
                <c:pt idx="2">
                  <c:v>Industrial Pharmacy</c:v>
                </c:pt>
                <c:pt idx="3">
                  <c:v>Microbiology &amp; immunology</c:v>
                </c:pt>
                <c:pt idx="4">
                  <c:v>Pharmaceutical Chemistry</c:v>
                </c:pt>
                <c:pt idx="5">
                  <c:v>Pharmacognosy</c:v>
                </c:pt>
                <c:pt idx="6">
                  <c:v>Pharmaeutical Analytical Chemistry</c:v>
                </c:pt>
                <c:pt idx="7">
                  <c:v>Biochemistry</c:v>
                </c:pt>
                <c:pt idx="8">
                  <c:v>Clinical Pharmacy &amp; Pharmacy Practice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8B71-4DD6-AA5D-874841F6F2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949634015"/>
        <c:axId val="949620095"/>
        <c:axId val="934003967"/>
      </c:bar3DChart>
      <c:catAx>
        <c:axId val="949634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ln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chemeClr val="accent3">
                        <a:lumMod val="67000"/>
                      </a:schemeClr>
                    </a:gs>
                    <a:gs pos="48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+mn-lt"/>
                <a:ea typeface="+mn-ea"/>
                <a:cs typeface="+mn-cs"/>
              </a:defRPr>
            </a:pPr>
            <a:endParaRPr lang="ar-EG"/>
          </a:p>
        </c:txPr>
        <c:crossAx val="949620095"/>
        <c:crosses val="autoZero"/>
        <c:auto val="1"/>
        <c:lblAlgn val="ctr"/>
        <c:lblOffset val="100"/>
        <c:noMultiLvlLbl val="0"/>
      </c:catAx>
      <c:valAx>
        <c:axId val="949620095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49634015"/>
        <c:crosses val="autoZero"/>
        <c:crossBetween val="between"/>
      </c:valAx>
      <c:serAx>
        <c:axId val="934003967"/>
        <c:scaling>
          <c:orientation val="minMax"/>
        </c:scaling>
        <c:delete val="1"/>
        <c:axPos val="b"/>
        <c:majorTickMark val="none"/>
        <c:minorTickMark val="none"/>
        <c:tickLblPos val="nextTo"/>
        <c:crossAx val="949620095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6350" cap="flat" cmpd="sng" algn="ctr">
      <a:noFill/>
      <a:round/>
    </a:ln>
    <a:effectLst/>
  </c:spPr>
  <c:txPr>
    <a:bodyPr/>
    <a:lstStyle/>
    <a:p>
      <a:pPr>
        <a:defRPr/>
      </a:pPr>
      <a:endParaRPr lang="ar-EG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B48-45A2-B328-F8D5CE29408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B48-45A2-B328-F8D5CE29408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B48-45A2-B328-F8D5CE29408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B48-45A2-B328-F8D5CE29408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B48-45A2-B328-F8D5CE29408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B48-45A2-B328-F8D5CE29408C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ar-EG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Sheet1!$A$2:$A$7</c:f>
              <c:strCache>
                <c:ptCount val="6"/>
                <c:pt idx="0">
                  <c:v>Pharacutical chemistry</c:v>
                </c:pt>
                <c:pt idx="1">
                  <c:v>Pharmaceutical analytical Chemistry</c:v>
                </c:pt>
                <c:pt idx="2">
                  <c:v>Pharmaceutics</c:v>
                </c:pt>
                <c:pt idx="3">
                  <c:v>Pharmacognosy</c:v>
                </c:pt>
                <c:pt idx="4">
                  <c:v>Microbiology &amp; Immunology </c:v>
                </c:pt>
                <c:pt idx="5">
                  <c:v>Clinical Pharmacy &amp; pharmacy practice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17</c:v>
                </c:pt>
                <c:pt idx="1">
                  <c:v>9</c:v>
                </c:pt>
                <c:pt idx="2">
                  <c:v>7</c:v>
                </c:pt>
                <c:pt idx="3">
                  <c:v>8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4F-4305-BB1C-0C056D3A50F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ar-EG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ar-EG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 smtClean="0"/>
              <a:t>Leave State</a:t>
            </a:r>
            <a:endParaRPr lang="ar-EG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EG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921247272642763"/>
          <c:y val="5.6826138203769604E-2"/>
          <c:w val="0.8554220969848324"/>
          <c:h val="0.7174996419876843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Beirut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4E-4D40-A84B-FC24081D051B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eldelta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4E-4D40-A84B-FC24081D051B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omman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4E-4D40-A84B-FC24081D051B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kuwait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</c:numCache>
            </c:numRef>
          </c:cat>
          <c:val>
            <c:numRef>
              <c:f>Sheet1!$F$2:$F$5</c:f>
              <c:numCache>
                <c:formatCode>General</c:formatCode>
                <c:ptCount val="4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4E-4D40-A84B-FC24081D051B}"/>
            </c:ext>
          </c:extLst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KSA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</c:numCache>
            </c:numRef>
          </c:cat>
          <c:val>
            <c:numRef>
              <c:f>Sheet1!$G$2:$G$5</c:f>
              <c:numCache>
                <c:formatCode>General</c:formatCode>
                <c:ptCount val="4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4E-4D40-A84B-FC24081D051B}"/>
            </c:ext>
          </c:extLst>
        </c:ser>
        <c:ser>
          <c:idx val="5"/>
          <c:order val="5"/>
          <c:tx>
            <c:strRef>
              <c:f>Sheet1!$H$1</c:f>
              <c:strCache>
                <c:ptCount val="1"/>
                <c:pt idx="0">
                  <c:v>Academi in Aby ker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</c:numCache>
            </c:numRef>
          </c:cat>
          <c:val>
            <c:numRef>
              <c:f>Sheet1!$H$2:$H$5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C4E-4D40-A84B-FC24081D051B}"/>
            </c:ext>
          </c:extLst>
        </c:ser>
        <c:ser>
          <c:idx val="6"/>
          <c:order val="6"/>
          <c:tx>
            <c:strRef>
              <c:f>Sheet1!$I$1</c:f>
              <c:strCache>
                <c:ptCount val="1"/>
                <c:pt idx="0">
                  <c:v>Academi in Alamin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</c:numCache>
            </c:numRef>
          </c:cat>
          <c:val>
            <c:numRef>
              <c:f>Sheet1!$I$2:$I$5</c:f>
              <c:numCache>
                <c:formatCode>General</c:formatCode>
                <c:ptCount val="4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C4E-4D40-A84B-FC24081D051B}"/>
            </c:ext>
          </c:extLst>
        </c:ser>
        <c:ser>
          <c:idx val="7"/>
          <c:order val="7"/>
          <c:tx>
            <c:strRef>
              <c:f>Sheet1!$J$1</c:f>
              <c:strCache>
                <c:ptCount val="1"/>
                <c:pt idx="0">
                  <c:v>ireland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</c:numCache>
            </c:numRef>
          </c:cat>
          <c:val>
            <c:numRef>
              <c:f>Sheet1!$J$2:$J$5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C4E-4D40-A84B-FC24081D051B}"/>
            </c:ext>
          </c:extLst>
        </c:ser>
        <c:ser>
          <c:idx val="8"/>
          <c:order val="8"/>
          <c:tx>
            <c:strRef>
              <c:f>Sheet1!$K$1</c:f>
              <c:strCache>
                <c:ptCount val="1"/>
                <c:pt idx="0">
                  <c:v>Bahrain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</c:numCache>
            </c:numRef>
          </c:cat>
          <c:val>
            <c:numRef>
              <c:f>Sheet1!$K$2:$K$5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C4E-4D40-A84B-FC24081D051B}"/>
            </c:ext>
          </c:extLst>
        </c:ser>
        <c:ser>
          <c:idx val="9"/>
          <c:order val="9"/>
          <c:tx>
            <c:strRef>
              <c:f>Sheet1!$L$1</c:f>
              <c:strCache>
                <c:ptCount val="1"/>
                <c:pt idx="0">
                  <c:v>sweden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</c:numCache>
            </c:numRef>
          </c:cat>
          <c:val>
            <c:numRef>
              <c:f>Sheet1!$L$2:$L$5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C4E-4D40-A84B-FC24081D051B}"/>
            </c:ext>
          </c:extLst>
        </c:ser>
        <c:ser>
          <c:idx val="10"/>
          <c:order val="10"/>
          <c:tx>
            <c:strRef>
              <c:f>Sheet1!$M$1</c:f>
              <c:strCache>
                <c:ptCount val="1"/>
                <c:pt idx="0">
                  <c:v>USA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</c:numCache>
            </c:numRef>
          </c:cat>
          <c:val>
            <c:numRef>
              <c:f>Sheet1!$M$2:$M$5</c:f>
              <c:numCache>
                <c:formatCode>General</c:formatCode>
                <c:ptCount val="4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C4E-4D40-A84B-FC24081D05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8914239"/>
        <c:axId val="1518915487"/>
        <c:axId val="1550064047"/>
      </c:bar3DChart>
      <c:catAx>
        <c:axId val="1518914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EG"/>
          </a:p>
        </c:txPr>
        <c:crossAx val="1518915487"/>
        <c:crosses val="autoZero"/>
        <c:auto val="1"/>
        <c:lblAlgn val="ctr"/>
        <c:lblOffset val="100"/>
        <c:noMultiLvlLbl val="0"/>
      </c:catAx>
      <c:valAx>
        <c:axId val="1518915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EG"/>
          </a:p>
        </c:txPr>
        <c:crossAx val="1518914239"/>
        <c:crosses val="autoZero"/>
        <c:crossBetween val="between"/>
      </c:valAx>
      <c:serAx>
        <c:axId val="1550064047"/>
        <c:scaling>
          <c:orientation val="minMax"/>
        </c:scaling>
        <c:delete val="1"/>
        <c:axPos val="b"/>
        <c:majorTickMark val="none"/>
        <c:minorTickMark val="none"/>
        <c:tickLblPos val="nextTo"/>
        <c:crossAx val="1518915487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8416919661477"/>
          <c:y val="0.81633558271426543"/>
          <c:w val="0.78498539270767109"/>
          <c:h val="0.165950193740602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r-EG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EG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 smtClean="0"/>
              <a:t>Employment Status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ar-EG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4"/>
                <c:pt idx="0">
                  <c:v>Emeritus Professor</c:v>
                </c:pt>
                <c:pt idx="1">
                  <c:v>Professor</c:v>
                </c:pt>
                <c:pt idx="2">
                  <c:v>Assiestant Professor</c:v>
                </c:pt>
                <c:pt idx="3">
                  <c:v>Lactuer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EDD7-4DE6-8EE1-E0DA054A8971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4"/>
                <c:pt idx="0">
                  <c:v>Emeritus Professor</c:v>
                </c:pt>
                <c:pt idx="1">
                  <c:v>Professor</c:v>
                </c:pt>
                <c:pt idx="2">
                  <c:v>Assiestant Professor</c:v>
                </c:pt>
                <c:pt idx="3">
                  <c:v>Lactuer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1-EDD7-4DE6-8EE1-E0DA054A8971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4"/>
                <c:pt idx="0">
                  <c:v>Emeritus Professor</c:v>
                </c:pt>
                <c:pt idx="1">
                  <c:v>Professor</c:v>
                </c:pt>
                <c:pt idx="2">
                  <c:v>Assiestant Professor</c:v>
                </c:pt>
                <c:pt idx="3">
                  <c:v>Lactuer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1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2-EDD7-4DE6-8EE1-E0DA054A89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1499554879"/>
        <c:axId val="1499555295"/>
      </c:barChart>
      <c:catAx>
        <c:axId val="1499554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EG"/>
          </a:p>
        </c:txPr>
        <c:crossAx val="1499555295"/>
        <c:crosses val="autoZero"/>
        <c:auto val="1"/>
        <c:lblAlgn val="ctr"/>
        <c:lblOffset val="100"/>
        <c:noMultiLvlLbl val="0"/>
      </c:catAx>
      <c:valAx>
        <c:axId val="1499555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EG"/>
          </a:p>
        </c:txPr>
        <c:crossAx val="1499554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ar-EG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scotland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Pharmacology 19 Con.</c:v>
                </c:pt>
                <c:pt idx="1">
                  <c:v>scientific con. Of international pharmacology</c:v>
                </c:pt>
                <c:pt idx="2">
                  <c:v> Training OPPM   </c:v>
                </c:pt>
                <c:pt idx="3">
                  <c:v>Training OPPM  </c:v>
                </c:pt>
                <c:pt idx="4">
                  <c:v>perconized Medicine</c:v>
                </c:pt>
                <c:pt idx="5">
                  <c:v>oppm &amp; perconized medicine</c:v>
                </c:pt>
                <c:pt idx="6">
                  <c:v>International con. In oman for pharmacy</c:v>
                </c:pt>
                <c:pt idx="7">
                  <c:v>oppm &amp; perconized medicine</c:v>
                </c:pt>
                <c:pt idx="8">
                  <c:v>oppm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F1-40ED-86F0-2687A057B3E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scotland - united kingdom</c:v>
                </c:pt>
              </c:strCache>
            </c:strRef>
          </c:tx>
          <c:spPr>
            <a:solidFill>
              <a:srgbClr val="F836EF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Pharmacology 19 Con.</c:v>
                </c:pt>
                <c:pt idx="1">
                  <c:v>scientific con. Of international pharmacology</c:v>
                </c:pt>
                <c:pt idx="2">
                  <c:v> Training OPPM   </c:v>
                </c:pt>
                <c:pt idx="3">
                  <c:v>Training OPPM  </c:v>
                </c:pt>
                <c:pt idx="4">
                  <c:v>perconized Medicine</c:v>
                </c:pt>
                <c:pt idx="5">
                  <c:v>oppm &amp; perconized medicine</c:v>
                </c:pt>
                <c:pt idx="6">
                  <c:v>International con. In oman for pharmacy</c:v>
                </c:pt>
                <c:pt idx="7">
                  <c:v>oppm &amp; perconized medicine</c:v>
                </c:pt>
                <c:pt idx="8">
                  <c:v>oppm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6AF1-40ED-86F0-2687A057B3E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Grece</c:v>
                </c:pt>
              </c:strCache>
            </c:strRef>
          </c:tx>
          <c:spPr>
            <a:solidFill>
              <a:srgbClr val="09ED50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Pharmacology 19 Con.</c:v>
                </c:pt>
                <c:pt idx="1">
                  <c:v>scientific con. Of international pharmacology</c:v>
                </c:pt>
                <c:pt idx="2">
                  <c:v> Training OPPM   </c:v>
                </c:pt>
                <c:pt idx="3">
                  <c:v>Training OPPM  </c:v>
                </c:pt>
                <c:pt idx="4">
                  <c:v>perconized Medicine</c:v>
                </c:pt>
                <c:pt idx="5">
                  <c:v>oppm &amp; perconized medicine</c:v>
                </c:pt>
                <c:pt idx="6">
                  <c:v>International con. In oman for pharmacy</c:v>
                </c:pt>
                <c:pt idx="7">
                  <c:v>oppm &amp; perconized medicine</c:v>
                </c:pt>
                <c:pt idx="8">
                  <c:v>oppm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F1-40ED-86F0-2687A057B3E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kiel - Germany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Pharmacology 19 Con.</c:v>
                </c:pt>
                <c:pt idx="1">
                  <c:v>scientific con. Of international pharmacology</c:v>
                </c:pt>
                <c:pt idx="2">
                  <c:v> Training OPPM   </c:v>
                </c:pt>
                <c:pt idx="3">
                  <c:v>Training OPPM  </c:v>
                </c:pt>
                <c:pt idx="4">
                  <c:v>perconized Medicine</c:v>
                </c:pt>
                <c:pt idx="5">
                  <c:v>oppm &amp; perconized medicine</c:v>
                </c:pt>
                <c:pt idx="6">
                  <c:v>International con. In oman for pharmacy</c:v>
                </c:pt>
                <c:pt idx="7">
                  <c:v>oppm &amp; perconized medicine</c:v>
                </c:pt>
                <c:pt idx="8">
                  <c:v>oppm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F1-40ED-86F0-2687A057B3E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Buriet - Labanon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Pharmacology 19 Con.</c:v>
                </c:pt>
                <c:pt idx="1">
                  <c:v>scientific con. Of international pharmacology</c:v>
                </c:pt>
                <c:pt idx="2">
                  <c:v> Training OPPM   </c:v>
                </c:pt>
                <c:pt idx="3">
                  <c:v>Training OPPM  </c:v>
                </c:pt>
                <c:pt idx="4">
                  <c:v>perconized Medicine</c:v>
                </c:pt>
                <c:pt idx="5">
                  <c:v>oppm &amp; perconized medicine</c:v>
                </c:pt>
                <c:pt idx="6">
                  <c:v>International con. In oman for pharmacy</c:v>
                </c:pt>
                <c:pt idx="7">
                  <c:v>oppm &amp; perconized medicine</c:v>
                </c:pt>
                <c:pt idx="8">
                  <c:v>oppm</c:v>
                </c:pt>
              </c:strCache>
            </c:strRef>
          </c:cat>
          <c:val>
            <c:numRef>
              <c:f>Sheet1!$F$2:$F$10</c:f>
              <c:numCache>
                <c:formatCode>General</c:formatCode>
                <c:ptCount val="9"/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F1-40ED-86F0-2687A057B3E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Spane 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Pharmacology 19 Con.</c:v>
                </c:pt>
                <c:pt idx="1">
                  <c:v>scientific con. Of international pharmacology</c:v>
                </c:pt>
                <c:pt idx="2">
                  <c:v> Training OPPM   </c:v>
                </c:pt>
                <c:pt idx="3">
                  <c:v>Training OPPM  </c:v>
                </c:pt>
                <c:pt idx="4">
                  <c:v>perconized Medicine</c:v>
                </c:pt>
                <c:pt idx="5">
                  <c:v>oppm &amp; perconized medicine</c:v>
                </c:pt>
                <c:pt idx="6">
                  <c:v>International con. In oman for pharmacy</c:v>
                </c:pt>
                <c:pt idx="7">
                  <c:v>oppm &amp; perconized medicine</c:v>
                </c:pt>
                <c:pt idx="8">
                  <c:v>oppm</c:v>
                </c:pt>
              </c:strCache>
            </c:strRef>
          </c:cat>
          <c:val>
            <c:numRef>
              <c:f>Sheet1!$G$2:$G$10</c:f>
              <c:numCache>
                <c:formatCode>General</c:formatCode>
                <c:ptCount val="9"/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AF1-40ED-86F0-2687A057B3E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Oman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E9D-4312-A48A-9B2A2983822C}"/>
              </c:ext>
            </c:extLst>
          </c:dPt>
          <c:cat>
            <c:strRef>
              <c:f>Sheet1!$A$2:$A$10</c:f>
              <c:strCache>
                <c:ptCount val="9"/>
                <c:pt idx="0">
                  <c:v>Pharmacology 19 Con.</c:v>
                </c:pt>
                <c:pt idx="1">
                  <c:v>scientific con. Of international pharmacology</c:v>
                </c:pt>
                <c:pt idx="2">
                  <c:v> Training OPPM   </c:v>
                </c:pt>
                <c:pt idx="3">
                  <c:v>Training OPPM  </c:v>
                </c:pt>
                <c:pt idx="4">
                  <c:v>perconized Medicine</c:v>
                </c:pt>
                <c:pt idx="5">
                  <c:v>oppm &amp; perconized medicine</c:v>
                </c:pt>
                <c:pt idx="6">
                  <c:v>International con. In oman for pharmacy</c:v>
                </c:pt>
                <c:pt idx="7">
                  <c:v>oppm &amp; perconized medicine</c:v>
                </c:pt>
                <c:pt idx="8">
                  <c:v>oppm</c:v>
                </c:pt>
              </c:strCache>
            </c:strRef>
          </c:cat>
          <c:val>
            <c:numRef>
              <c:f>Sheet1!$H$2:$H$10</c:f>
              <c:numCache>
                <c:formatCode>General</c:formatCode>
                <c:ptCount val="9"/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AF1-40ED-86F0-2687A057B3E6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UAE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Pharmacology 19 Con.</c:v>
                </c:pt>
                <c:pt idx="1">
                  <c:v>scientific con. Of international pharmacology</c:v>
                </c:pt>
                <c:pt idx="2">
                  <c:v> Training OPPM   </c:v>
                </c:pt>
                <c:pt idx="3">
                  <c:v>Training OPPM  </c:v>
                </c:pt>
                <c:pt idx="4">
                  <c:v>perconized Medicine</c:v>
                </c:pt>
                <c:pt idx="5">
                  <c:v>oppm &amp; perconized medicine</c:v>
                </c:pt>
                <c:pt idx="6">
                  <c:v>International con. In oman for pharmacy</c:v>
                </c:pt>
                <c:pt idx="7">
                  <c:v>oppm &amp; perconized medicine</c:v>
                </c:pt>
                <c:pt idx="8">
                  <c:v>oppm</c:v>
                </c:pt>
              </c:strCache>
            </c:strRef>
          </c:cat>
          <c:val>
            <c:numRef>
              <c:f>Sheet1!$I$2:$I$10</c:f>
              <c:numCache>
                <c:formatCode>General</c:formatCode>
                <c:ptCount val="9"/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AF1-40ED-86F0-2687A057B3E6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Newcastle - England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Pharmacology 19 Con.</c:v>
                </c:pt>
                <c:pt idx="1">
                  <c:v>scientific con. Of international pharmacology</c:v>
                </c:pt>
                <c:pt idx="2">
                  <c:v> Training OPPM   </c:v>
                </c:pt>
                <c:pt idx="3">
                  <c:v>Training OPPM  </c:v>
                </c:pt>
                <c:pt idx="4">
                  <c:v>perconized Medicine</c:v>
                </c:pt>
                <c:pt idx="5">
                  <c:v>oppm &amp; perconized medicine</c:v>
                </c:pt>
                <c:pt idx="6">
                  <c:v>International con. In oman for pharmacy</c:v>
                </c:pt>
                <c:pt idx="7">
                  <c:v>oppm &amp; perconized medicine</c:v>
                </c:pt>
                <c:pt idx="8">
                  <c:v>oppm</c:v>
                </c:pt>
              </c:strCache>
            </c:strRef>
          </c:cat>
          <c:val>
            <c:numRef>
              <c:f>Sheet1!$J$2:$J$10</c:f>
              <c:numCache>
                <c:formatCode>General</c:formatCode>
                <c:ptCount val="9"/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F1-40ED-86F0-2687A057B3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9551135"/>
        <c:axId val="1499551967"/>
      </c:barChart>
      <c:catAx>
        <c:axId val="1499551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ar-EG"/>
          </a:p>
        </c:txPr>
        <c:crossAx val="1499551967"/>
        <c:crosses val="autoZero"/>
        <c:auto val="1"/>
        <c:lblAlgn val="ctr"/>
        <c:lblOffset val="100"/>
        <c:noMultiLvlLbl val="0"/>
      </c:catAx>
      <c:valAx>
        <c:axId val="1499551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ar-EG"/>
          </a:p>
        </c:txPr>
        <c:crossAx val="1499551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FFFF00"/>
              </a:solidFill>
              <a:latin typeface="+mn-lt"/>
              <a:ea typeface="+mn-ea"/>
              <a:cs typeface="+mn-cs"/>
            </a:defRPr>
          </a:pPr>
          <a:endParaRPr lang="ar-EG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FFFF00"/>
          </a:solidFill>
        </a:defRPr>
      </a:pPr>
      <a:endParaRPr lang="ar-EG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00B0F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rgbClr val="7030A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ar-EG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Hospital and Clinical Pharmacy</c:v>
                </c:pt>
                <c:pt idx="1">
                  <c:v>Cosmetic Preparations and Entrepreneurship</c:v>
                </c:pt>
                <c:pt idx="2">
                  <c:v>Pharmcogenomics</c:v>
                </c:pt>
                <c:pt idx="3">
                  <c:v>Biochemical Analysis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7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B8-4AF8-B543-01AE0629B2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92D05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ar-EG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Hospital and Clinical Pharmacy</c:v>
                </c:pt>
                <c:pt idx="1">
                  <c:v>Cosmetic Preparations and Entrepreneurship</c:v>
                </c:pt>
                <c:pt idx="2">
                  <c:v>Pharmcogenomics</c:v>
                </c:pt>
                <c:pt idx="3">
                  <c:v>Biochemical Analysis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39</c:v>
                </c:pt>
                <c:pt idx="1">
                  <c:v>15</c:v>
                </c:pt>
                <c:pt idx="2">
                  <c:v>36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B8-4AF8-B543-01AE0629B2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ar-EG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Hospital and Clinical Pharmacy</c:v>
                </c:pt>
                <c:pt idx="1">
                  <c:v>Cosmetic Preparations and Entrepreneurship</c:v>
                </c:pt>
                <c:pt idx="2">
                  <c:v>Pharmcogenomics</c:v>
                </c:pt>
                <c:pt idx="3">
                  <c:v>Biochemical Analysis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E6B8-4AF8-B543-01AE0629B23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8684959"/>
        <c:axId val="28694527"/>
      </c:barChart>
      <c:catAx>
        <c:axId val="28684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rgbClr val="FF0000"/>
          </a:solidFill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ar-EG"/>
          </a:p>
        </c:txPr>
        <c:crossAx val="28694527"/>
        <c:crosses val="autoZero"/>
        <c:auto val="1"/>
        <c:lblAlgn val="ctr"/>
        <c:lblOffset val="100"/>
        <c:noMultiLvlLbl val="0"/>
      </c:catAx>
      <c:valAx>
        <c:axId val="28694527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8684959"/>
        <c:crosses val="autoZero"/>
        <c:crossBetween val="between"/>
      </c:valAx>
      <c:spPr>
        <a:solidFill>
          <a:schemeClr val="tx1">
            <a:lumMod val="50000"/>
          </a:schemeClr>
        </a:solidFill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ar-EG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ar-E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1197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22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2" name="Google Shape;38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9" name="Google Shape;39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8" name="Google Shape;40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3" name="Google Shape;58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30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">
  <p:cSld name="Title 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>
            <a:spLocks noGrp="1"/>
          </p:cNvSpPr>
          <p:nvPr>
            <p:ph type="ctrTitle"/>
          </p:nvPr>
        </p:nvSpPr>
        <p:spPr>
          <a:xfrm>
            <a:off x="2197100" y="1079500"/>
            <a:ext cx="7797799" cy="2543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" name="Google Shape;17;p32"/>
          <p:cNvGrpSpPr/>
          <p:nvPr/>
        </p:nvGrpSpPr>
        <p:grpSpPr>
          <a:xfrm>
            <a:off x="9763121" y="4439427"/>
            <a:ext cx="1597977" cy="1549851"/>
            <a:chOff x="9623421" y="4394977"/>
            <a:chExt cx="1597977" cy="1549851"/>
          </a:xfrm>
        </p:grpSpPr>
        <p:sp>
          <p:nvSpPr>
            <p:cNvPr id="18" name="Google Shape;18;p32"/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/>
              <a:ahLst/>
              <a:cxnLst/>
              <a:rect l="l" t="t" r="r" b="b"/>
              <a:pathLst>
                <a:path w="571820" h="1316717" extrusionOk="0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grpSp>
          <p:nvGrpSpPr>
            <p:cNvPr id="19" name="Google Shape;19;p32"/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20" name="Google Shape;20;p32"/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/>
                <a:ahLst/>
                <a:cxnLst/>
                <a:rect l="l" t="t" r="r" b="b"/>
                <a:pathLst>
                  <a:path w="571820" h="1311956" extrusionOk="0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cxnSp>
            <p:nvCxnSpPr>
              <p:cNvPr id="21" name="Google Shape;21;p32"/>
              <p:cNvCxnSpPr/>
              <p:nvPr/>
            </p:nvCxnSpPr>
            <p:spPr>
              <a:xfrm>
                <a:off x="8768695" y="4330454"/>
                <a:ext cx="0" cy="16200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cxnSp>
        <p:nvCxnSpPr>
          <p:cNvPr id="22" name="Google Shape;22;p32"/>
          <p:cNvCxnSpPr/>
          <p:nvPr/>
        </p:nvCxnSpPr>
        <p:spPr>
          <a:xfrm>
            <a:off x="5826000" y="4099086"/>
            <a:ext cx="5400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1"/>
          <p:cNvSpPr txBox="1"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1"/>
          <p:cNvSpPr txBox="1"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venir"/>
              <a:buNone/>
              <a:defRPr sz="2000" b="1"/>
            </a:lvl2pPr>
            <a:lvl3pPr marL="1371600" lvl="2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venir"/>
              <a:buNone/>
              <a:defRPr sz="1600" b="1"/>
            </a:lvl4pPr>
            <a:lvl5pPr marL="2286000" lvl="4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0" name="Google Shape;110;p41"/>
          <p:cNvSpPr txBox="1">
            <a:spLocks noGrp="1"/>
          </p:cNvSpPr>
          <p:nvPr>
            <p:ph type="body" idx="2"/>
          </p:nvPr>
        </p:nvSpPr>
        <p:spPr>
          <a:xfrm>
            <a:off x="1079500" y="2525561"/>
            <a:ext cx="4741200" cy="3243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1800"/>
              <a:buChar char="·"/>
              <a:defRPr/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41"/>
          <p:cNvSpPr txBox="1">
            <a:spLocks noGrp="1"/>
          </p:cNvSpPr>
          <p:nvPr>
            <p:ph type="body" idx="3"/>
          </p:nvPr>
        </p:nvSpPr>
        <p:spPr>
          <a:xfrm>
            <a:off x="6364950" y="1854200"/>
            <a:ext cx="47412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venir"/>
              <a:buNone/>
              <a:defRPr sz="2000" b="1"/>
            </a:lvl2pPr>
            <a:lvl3pPr marL="1371600" lvl="2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venir"/>
              <a:buNone/>
              <a:defRPr sz="1600" b="1"/>
            </a:lvl4pPr>
            <a:lvl5pPr marL="2286000" lvl="4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2" name="Google Shape;112;p41"/>
          <p:cNvSpPr txBox="1">
            <a:spLocks noGrp="1"/>
          </p:cNvSpPr>
          <p:nvPr>
            <p:ph type="body" idx="4"/>
          </p:nvPr>
        </p:nvSpPr>
        <p:spPr>
          <a:xfrm>
            <a:off x="6364950" y="2525560"/>
            <a:ext cx="4741200" cy="3243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1800"/>
              <a:buChar char="·"/>
              <a:defRPr/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41"/>
          <p:cNvSpPr txBox="1">
            <a:spLocks noGrp="1"/>
          </p:cNvSpPr>
          <p:nvPr>
            <p:ph type="dt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1"/>
          <p:cNvSpPr txBox="1">
            <a:spLocks noGrp="1"/>
          </p:cNvSpPr>
          <p:nvPr>
            <p:ph type="ft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1"/>
          <p:cNvSpPr txBox="1">
            <a:spLocks noGrp="1"/>
          </p:cNvSpPr>
          <p:nvPr>
            <p:ph type="sldNum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2"/>
          <p:cNvSpPr txBox="1">
            <a:spLocks noGrp="1"/>
          </p:cNvSpPr>
          <p:nvPr>
            <p:ph type="title"/>
          </p:nvPr>
        </p:nvSpPr>
        <p:spPr>
          <a:xfrm>
            <a:off x="1066800" y="548640"/>
            <a:ext cx="100584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8" name="Google Shape;118;p42"/>
          <p:cNvCxnSpPr/>
          <p:nvPr/>
        </p:nvCxnSpPr>
        <p:spPr>
          <a:xfrm>
            <a:off x="5819649" y="1828800"/>
            <a:ext cx="5400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9" name="Google Shape;119;p42"/>
          <p:cNvSpPr txBox="1">
            <a:spLocks noGrp="1"/>
          </p:cNvSpPr>
          <p:nvPr>
            <p:ph type="body" idx="1"/>
          </p:nvPr>
        </p:nvSpPr>
        <p:spPr>
          <a:xfrm>
            <a:off x="882650" y="2441575"/>
            <a:ext cx="10058400" cy="3450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55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2000"/>
              <a:buChar char="·"/>
              <a:defRPr/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venir"/>
              <a:buNone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42"/>
          <p:cNvSpPr txBox="1">
            <a:spLocks noGrp="1"/>
          </p:cNvSpPr>
          <p:nvPr>
            <p:ph type="dt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42"/>
          <p:cNvSpPr txBox="1">
            <a:spLocks noGrp="1"/>
          </p:cNvSpPr>
          <p:nvPr>
            <p:ph type="ft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2"/>
          <p:cNvSpPr txBox="1">
            <a:spLocks noGrp="1"/>
          </p:cNvSpPr>
          <p:nvPr>
            <p:ph type="sldNum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mmary 1">
  <p:cSld name="Summary 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3"/>
          <p:cNvSpPr/>
          <p:nvPr/>
        </p:nvSpPr>
        <p:spPr>
          <a:xfrm>
            <a:off x="0" y="2980706"/>
            <a:ext cx="12192000" cy="3877293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5" name="Google Shape;125;p43"/>
          <p:cNvSpPr txBox="1">
            <a:spLocks noGrp="1"/>
          </p:cNvSpPr>
          <p:nvPr>
            <p:ph type="title"/>
          </p:nvPr>
        </p:nvSpPr>
        <p:spPr>
          <a:xfrm>
            <a:off x="540988" y="540000"/>
            <a:ext cx="3884962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6" name="Google Shape;126;p43"/>
          <p:cNvCxnSpPr/>
          <p:nvPr/>
        </p:nvCxnSpPr>
        <p:spPr>
          <a:xfrm rot="5400000">
            <a:off x="4714750" y="1545840"/>
            <a:ext cx="5400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43"/>
          <p:cNvSpPr txBox="1">
            <a:spLocks noGrp="1"/>
          </p:cNvSpPr>
          <p:nvPr>
            <p:ph type="body" idx="1"/>
          </p:nvPr>
        </p:nvSpPr>
        <p:spPr>
          <a:xfrm>
            <a:off x="5543552" y="540000"/>
            <a:ext cx="610746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venir"/>
              <a:buNone/>
              <a:defRPr sz="1800"/>
            </a:lvl2pPr>
            <a:lvl3pPr marL="1371600" lvl="2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venir"/>
              <a:buNone/>
              <a:defRPr sz="1800"/>
            </a:lvl4pPr>
            <a:lvl5pPr marL="2286000" lvl="4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43"/>
          <p:cNvSpPr txBox="1">
            <a:spLocks noGrp="1"/>
          </p:cNvSpPr>
          <p:nvPr>
            <p:ph type="dt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3"/>
          <p:cNvSpPr txBox="1">
            <a:spLocks noGrp="1"/>
          </p:cNvSpPr>
          <p:nvPr>
            <p:ph type="ft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43"/>
          <p:cNvSpPr txBox="1">
            <a:spLocks noGrp="1"/>
          </p:cNvSpPr>
          <p:nvPr>
            <p:ph type="sldNum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5">
  <p:cSld name="Title and Content 5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4"/>
          <p:cNvSpPr/>
          <p:nvPr/>
        </p:nvSpPr>
        <p:spPr>
          <a:xfrm>
            <a:off x="6654794" y="0"/>
            <a:ext cx="5537206" cy="68580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3" name="Google Shape;133;p44"/>
          <p:cNvSpPr txBox="1">
            <a:spLocks noGrp="1"/>
          </p:cNvSpPr>
          <p:nvPr>
            <p:ph type="title"/>
          </p:nvPr>
        </p:nvSpPr>
        <p:spPr>
          <a:xfrm>
            <a:off x="7091677" y="548640"/>
            <a:ext cx="466344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44"/>
          <p:cNvSpPr txBox="1">
            <a:spLocks noGrp="1"/>
          </p:cNvSpPr>
          <p:nvPr>
            <p:ph type="body" idx="1"/>
          </p:nvPr>
        </p:nvSpPr>
        <p:spPr>
          <a:xfrm>
            <a:off x="548640" y="548640"/>
            <a:ext cx="5575300" cy="5656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 sz="1800"/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venir"/>
              <a:buNone/>
              <a:defRPr sz="1800"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 sz="1800"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venir"/>
              <a:buNone/>
              <a:defRPr sz="1800"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44"/>
          <p:cNvSpPr txBox="1">
            <a:spLocks noGrp="1"/>
          </p:cNvSpPr>
          <p:nvPr>
            <p:ph type="body" idx="2"/>
          </p:nvPr>
        </p:nvSpPr>
        <p:spPr>
          <a:xfrm>
            <a:off x="7091676" y="2751236"/>
            <a:ext cx="4663440" cy="3453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0" rIns="0" bIns="0" anchor="t" anchorCtr="0">
            <a:no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E1B487"/>
              </a:buClr>
              <a:buSzPts val="1800"/>
              <a:buFont typeface="Rockwell"/>
              <a:buAutoNum type="arabicPeriod"/>
              <a:defRPr sz="1800"/>
            </a:lvl1pPr>
            <a:lvl2pPr marL="914400" lvl="1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E1B487"/>
              </a:buClr>
              <a:buSzPts val="1800"/>
              <a:buFont typeface="Rockwell"/>
              <a:buAutoNum type="arabicPeriod"/>
              <a:defRPr sz="1800"/>
            </a:lvl2pPr>
            <a:lvl3pPr marL="1371600" lvl="2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E1B487"/>
              </a:buClr>
              <a:buSzPts val="1800"/>
              <a:buFont typeface="Rockwell"/>
              <a:buAutoNum type="arabicPeriod"/>
              <a:defRPr sz="1800"/>
            </a:lvl3pPr>
            <a:lvl4pPr marL="1828800" lvl="3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E1B487"/>
              </a:buClr>
              <a:buSzPts val="1800"/>
              <a:buFont typeface="Rockwell"/>
              <a:buAutoNum type="arabicPeriod"/>
              <a:defRPr sz="1800"/>
            </a:lvl4pPr>
            <a:lvl5pPr marL="2286000" lvl="4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E1B487"/>
              </a:buClr>
              <a:buSzPts val="1800"/>
              <a:buFont typeface="Rockwell"/>
              <a:buAutoNum type="arabicPeriod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44"/>
          <p:cNvSpPr txBox="1">
            <a:spLocks noGrp="1"/>
          </p:cNvSpPr>
          <p:nvPr>
            <p:ph type="dt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4"/>
          <p:cNvSpPr txBox="1">
            <a:spLocks noGrp="1"/>
          </p:cNvSpPr>
          <p:nvPr>
            <p:ph type="ft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44"/>
          <p:cNvSpPr txBox="1">
            <a:spLocks noGrp="1"/>
          </p:cNvSpPr>
          <p:nvPr>
            <p:ph type="sldNum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cxnSp>
        <p:nvCxnSpPr>
          <p:cNvPr id="139" name="Google Shape;139;p44"/>
          <p:cNvCxnSpPr/>
          <p:nvPr/>
        </p:nvCxnSpPr>
        <p:spPr>
          <a:xfrm>
            <a:off x="9146739" y="2310207"/>
            <a:ext cx="5400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1">
  <p:cSld name="Closing 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5"/>
          <p:cNvSpPr txBox="1">
            <a:spLocks noGrp="1"/>
          </p:cNvSpPr>
          <p:nvPr>
            <p:ph type="ctrTitle"/>
          </p:nvPr>
        </p:nvSpPr>
        <p:spPr>
          <a:xfrm>
            <a:off x="3870326" y="539751"/>
            <a:ext cx="4451349" cy="2082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5"/>
          <p:cNvSpPr txBox="1">
            <a:spLocks noGrp="1"/>
          </p:cNvSpPr>
          <p:nvPr>
            <p:ph type="subTitle" idx="1"/>
          </p:nvPr>
        </p:nvSpPr>
        <p:spPr>
          <a:xfrm>
            <a:off x="3870326" y="4248000"/>
            <a:ext cx="4451349" cy="2082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i="1"/>
            </a:lvl1pPr>
            <a:lvl2pPr lvl="1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3pPr>
            <a:lvl4pPr lvl="3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43" name="Google Shape;143;p45"/>
          <p:cNvGrpSpPr/>
          <p:nvPr/>
        </p:nvGrpSpPr>
        <p:grpSpPr>
          <a:xfrm>
            <a:off x="5354952" y="3043393"/>
            <a:ext cx="1481845" cy="822119"/>
            <a:chOff x="4987925" y="2840038"/>
            <a:chExt cx="2216150" cy="1229507"/>
          </a:xfrm>
        </p:grpSpPr>
        <p:sp>
          <p:nvSpPr>
            <p:cNvPr id="144" name="Google Shape;144;p45"/>
            <p:cNvSpPr/>
            <p:nvPr/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dk2">
                <a:alpha val="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venir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5" name="Google Shape;145;p45"/>
            <p:cNvSpPr/>
            <p:nvPr/>
          </p:nvSpPr>
          <p:spPr>
            <a:xfrm>
              <a:off x="5750208" y="2992877"/>
              <a:ext cx="972458" cy="9195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venir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6" name="Google Shape;146;p45"/>
            <p:cNvSpPr/>
            <p:nvPr/>
          </p:nvSpPr>
          <p:spPr>
            <a:xfrm flipH="1">
              <a:off x="5469335" y="2992877"/>
              <a:ext cx="972458" cy="9195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venir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grpSp>
          <p:nvGrpSpPr>
            <p:cNvPr id="147" name="Google Shape;147;p45"/>
            <p:cNvGrpSpPr/>
            <p:nvPr/>
          </p:nvGrpSpPr>
          <p:grpSpPr>
            <a:xfrm>
              <a:off x="5614944" y="3117662"/>
              <a:ext cx="1009280" cy="464739"/>
              <a:chOff x="4432859" y="3200647"/>
              <a:chExt cx="1009280" cy="464739"/>
            </a:xfrm>
          </p:grpSpPr>
          <p:sp>
            <p:nvSpPr>
              <p:cNvPr id="148" name="Google Shape;148;p45"/>
              <p:cNvSpPr/>
              <p:nvPr/>
            </p:nvSpPr>
            <p:spPr>
              <a:xfrm rot="5400000">
                <a:off x="4977400" y="3200647"/>
                <a:ext cx="464739" cy="464739"/>
              </a:xfrm>
              <a:custGeom>
                <a:avLst/>
                <a:gdLst/>
                <a:ahLst/>
                <a:cxnLst/>
                <a:rect l="l" t="t" r="r" b="b"/>
                <a:pathLst>
                  <a:path w="464739" h="464739" extrusionOk="0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venir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149" name="Google Shape;149;p45"/>
              <p:cNvSpPr/>
              <p:nvPr/>
            </p:nvSpPr>
            <p:spPr>
              <a:xfrm rot="-5400000" flipH="1">
                <a:off x="4432859" y="3200647"/>
                <a:ext cx="464739" cy="464739"/>
              </a:xfrm>
              <a:custGeom>
                <a:avLst/>
                <a:gdLst/>
                <a:ahLst/>
                <a:cxnLst/>
                <a:rect l="l" t="t" r="r" b="b"/>
                <a:pathLst>
                  <a:path w="464739" h="464739" extrusionOk="0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venir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</p:grpSp>
        <p:grpSp>
          <p:nvGrpSpPr>
            <p:cNvPr id="150" name="Google Shape;150;p45"/>
            <p:cNvGrpSpPr/>
            <p:nvPr/>
          </p:nvGrpSpPr>
          <p:grpSpPr>
            <a:xfrm>
              <a:off x="5341982" y="2840294"/>
              <a:ext cx="1493040" cy="1229251"/>
              <a:chOff x="4159897" y="2923279"/>
              <a:chExt cx="1493040" cy="1229251"/>
            </a:xfrm>
          </p:grpSpPr>
          <p:grpSp>
            <p:nvGrpSpPr>
              <p:cNvPr id="151" name="Google Shape;151;p45"/>
              <p:cNvGrpSpPr/>
              <p:nvPr/>
            </p:nvGrpSpPr>
            <p:grpSpPr>
              <a:xfrm rot="-8100000">
                <a:off x="4709692" y="2997313"/>
                <a:ext cx="657240" cy="1081184"/>
                <a:chOff x="4414933" y="2470620"/>
                <a:chExt cx="657240" cy="1081184"/>
              </a:xfrm>
            </p:grpSpPr>
            <p:sp>
              <p:nvSpPr>
                <p:cNvPr id="152" name="Google Shape;152;p45"/>
                <p:cNvSpPr/>
                <p:nvPr/>
              </p:nvSpPr>
              <p:spPr>
                <a:xfrm rot="-8100000">
                  <a:off x="4511184" y="2990814"/>
                  <a:ext cx="464739" cy="464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39" h="464739" extrusionOk="0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Avenir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cxnSp>
              <p:nvCxnSpPr>
                <p:cNvPr id="153" name="Google Shape;153;p45"/>
                <p:cNvCxnSpPr/>
                <p:nvPr/>
              </p:nvCxnSpPr>
              <p:spPr>
                <a:xfrm rot="10800000">
                  <a:off x="4742369" y="2470620"/>
                  <a:ext cx="0" cy="10800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54" name="Google Shape;154;p45"/>
              <p:cNvGrpSpPr/>
              <p:nvPr/>
            </p:nvGrpSpPr>
            <p:grpSpPr>
              <a:xfrm rot="8100000" flipH="1">
                <a:off x="4445903" y="2997313"/>
                <a:ext cx="657240" cy="1081184"/>
                <a:chOff x="4414933" y="2470620"/>
                <a:chExt cx="657240" cy="1081184"/>
              </a:xfrm>
            </p:grpSpPr>
            <p:sp>
              <p:nvSpPr>
                <p:cNvPr id="155" name="Google Shape;155;p45"/>
                <p:cNvSpPr/>
                <p:nvPr/>
              </p:nvSpPr>
              <p:spPr>
                <a:xfrm rot="-8100000">
                  <a:off x="4511184" y="2990814"/>
                  <a:ext cx="464739" cy="464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39" h="464739" extrusionOk="0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Avenir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cxnSp>
              <p:nvCxnSpPr>
                <p:cNvPr id="156" name="Google Shape;156;p45"/>
                <p:cNvCxnSpPr/>
                <p:nvPr/>
              </p:nvCxnSpPr>
              <p:spPr>
                <a:xfrm rot="10800000">
                  <a:off x="4742369" y="2470620"/>
                  <a:ext cx="0" cy="10800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6"/>
          <p:cNvSpPr txBox="1"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46"/>
          <p:cNvSpPr txBox="1">
            <a:spLocks noGrp="1"/>
          </p:cNvSpPr>
          <p:nvPr>
            <p:ph type="body" idx="1"/>
          </p:nvPr>
        </p:nvSpPr>
        <p:spPr>
          <a:xfrm>
            <a:off x="1085850" y="1790700"/>
            <a:ext cx="4740150" cy="397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1800"/>
              <a:buChar char="·"/>
              <a:defRPr/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46"/>
          <p:cNvSpPr txBox="1">
            <a:spLocks noGrp="1"/>
          </p:cNvSpPr>
          <p:nvPr>
            <p:ph type="body" idx="2"/>
          </p:nvPr>
        </p:nvSpPr>
        <p:spPr>
          <a:xfrm>
            <a:off x="6366000" y="1790700"/>
            <a:ext cx="4740150" cy="397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1800"/>
              <a:buChar char="·"/>
              <a:defRPr/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46"/>
          <p:cNvSpPr txBox="1">
            <a:spLocks noGrp="1"/>
          </p:cNvSpPr>
          <p:nvPr>
            <p:ph type="dt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6"/>
          <p:cNvSpPr txBox="1">
            <a:spLocks noGrp="1"/>
          </p:cNvSpPr>
          <p:nvPr>
            <p:ph type="ft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6"/>
          <p:cNvSpPr txBox="1">
            <a:spLocks noGrp="1"/>
          </p:cNvSpPr>
          <p:nvPr>
            <p:ph type="sldNum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7"/>
          <p:cNvSpPr txBox="1"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7"/>
          <p:cNvSpPr txBox="1">
            <a:spLocks noGrp="1"/>
          </p:cNvSpPr>
          <p:nvPr>
            <p:ph type="body" idx="1"/>
          </p:nvPr>
        </p:nvSpPr>
        <p:spPr>
          <a:xfrm>
            <a:off x="5537200" y="955230"/>
            <a:ext cx="5583193" cy="4813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800"/>
              <a:buFont typeface="Avenir"/>
              <a:buNone/>
              <a:defRPr sz="48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4800"/>
              <a:buFont typeface="Avenir"/>
              <a:buNone/>
              <a:defRPr sz="4800"/>
            </a:lvl2pPr>
            <a:lvl3pPr marL="1371600" lvl="2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venir"/>
              <a:buNone/>
              <a:defRPr sz="2000"/>
            </a:lvl4pPr>
            <a:lvl5pPr marL="2286000" lvl="4" indent="-355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2000"/>
              <a:buChar char="·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7" name="Google Shape;167;p47"/>
          <p:cNvSpPr txBox="1">
            <a:spLocks noGrp="1"/>
          </p:cNvSpPr>
          <p:nvPr>
            <p:ph type="body" idx="2"/>
          </p:nvPr>
        </p:nvSpPr>
        <p:spPr>
          <a:xfrm>
            <a:off x="1079499" y="2664000"/>
            <a:ext cx="3905999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venir"/>
              <a:buNone/>
              <a:defRPr sz="1400"/>
            </a:lvl2pPr>
            <a:lvl3pPr marL="1371600" lvl="2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000"/>
              <a:buFont typeface="Avenir"/>
              <a:buNone/>
              <a:defRPr sz="1000"/>
            </a:lvl4pPr>
            <a:lvl5pPr marL="2286000" lvl="4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8" name="Google Shape;168;p47"/>
          <p:cNvSpPr txBox="1">
            <a:spLocks noGrp="1"/>
          </p:cNvSpPr>
          <p:nvPr>
            <p:ph type="dt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7"/>
          <p:cNvSpPr txBox="1">
            <a:spLocks noGrp="1"/>
          </p:cNvSpPr>
          <p:nvPr>
            <p:ph type="ft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47"/>
          <p:cNvSpPr txBox="1">
            <a:spLocks noGrp="1"/>
          </p:cNvSpPr>
          <p:nvPr>
            <p:ph type="sldNum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8"/>
          <p:cNvSpPr txBox="1"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48"/>
          <p:cNvSpPr txBox="1"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i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venir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venir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48"/>
          <p:cNvSpPr txBox="1">
            <a:spLocks noGrp="1"/>
          </p:cNvSpPr>
          <p:nvPr>
            <p:ph type="dt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8"/>
          <p:cNvSpPr txBox="1">
            <a:spLocks noGrp="1"/>
          </p:cNvSpPr>
          <p:nvPr>
            <p:ph type="ft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48"/>
          <p:cNvSpPr txBox="1">
            <a:spLocks noGrp="1"/>
          </p:cNvSpPr>
          <p:nvPr>
            <p:ph type="sldNum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grpSp>
        <p:nvGrpSpPr>
          <p:cNvPr id="177" name="Google Shape;177;p48"/>
          <p:cNvGrpSpPr/>
          <p:nvPr/>
        </p:nvGrpSpPr>
        <p:grpSpPr>
          <a:xfrm>
            <a:off x="903520" y="1008265"/>
            <a:ext cx="1241179" cy="1192625"/>
            <a:chOff x="903520" y="1008265"/>
            <a:chExt cx="1241179" cy="1192625"/>
          </a:xfrm>
        </p:grpSpPr>
        <p:grpSp>
          <p:nvGrpSpPr>
            <p:cNvPr id="178" name="Google Shape;178;p48"/>
            <p:cNvGrpSpPr/>
            <p:nvPr/>
          </p:nvGrpSpPr>
          <p:grpSpPr>
            <a:xfrm rot="-2700000" flipH="1">
              <a:off x="1067391" y="1242261"/>
              <a:ext cx="961992" cy="724633"/>
              <a:chOff x="461917" y="958515"/>
              <a:chExt cx="961992" cy="724633"/>
            </a:xfrm>
          </p:grpSpPr>
          <p:sp>
            <p:nvSpPr>
              <p:cNvPr id="179" name="Google Shape;179;p48"/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/>
                <a:ahLst/>
                <a:cxnLst/>
                <a:rect l="l" t="t" r="r" b="b"/>
                <a:pathLst>
                  <a:path w="464738" h="464738" extrusionOk="0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180" name="Google Shape;180;p48"/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/>
                <a:ahLst/>
                <a:cxnLst/>
                <a:rect l="l" t="t" r="r" b="b"/>
                <a:pathLst>
                  <a:path w="464739" h="464739" extrusionOk="0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</p:grpSp>
        <p:grpSp>
          <p:nvGrpSpPr>
            <p:cNvPr id="181" name="Google Shape;181;p48"/>
            <p:cNvGrpSpPr/>
            <p:nvPr/>
          </p:nvGrpSpPr>
          <p:grpSpPr>
            <a:xfrm>
              <a:off x="903520" y="1063906"/>
              <a:ext cx="960256" cy="901092"/>
              <a:chOff x="2111720" y="2516203"/>
              <a:chExt cx="960256" cy="901092"/>
            </a:xfrm>
          </p:grpSpPr>
          <p:sp>
            <p:nvSpPr>
              <p:cNvPr id="182" name="Google Shape;182;p48"/>
              <p:cNvSpPr/>
              <p:nvPr/>
            </p:nvSpPr>
            <p:spPr>
              <a:xfrm rot="-8100000">
                <a:off x="2207971" y="2856305"/>
                <a:ext cx="464739" cy="464739"/>
              </a:xfrm>
              <a:custGeom>
                <a:avLst/>
                <a:gdLst/>
                <a:ahLst/>
                <a:cxnLst/>
                <a:rect l="l" t="t" r="r" b="b"/>
                <a:pathLst>
                  <a:path w="464739" h="464739" extrusionOk="0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183" name="Google Shape;183;p48"/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/>
                <a:ahLst/>
                <a:cxnLst/>
                <a:rect l="l" t="t" r="r" b="b"/>
                <a:pathLst>
                  <a:path w="464738" h="464738" extrusionOk="0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grpSp>
            <p:nvGrpSpPr>
              <p:cNvPr id="184" name="Google Shape;184;p48"/>
              <p:cNvGrpSpPr/>
              <p:nvPr/>
            </p:nvGrpSpPr>
            <p:grpSpPr>
              <a:xfrm>
                <a:off x="2435580" y="2516203"/>
                <a:ext cx="636396" cy="900662"/>
                <a:chOff x="2435580" y="2516203"/>
                <a:chExt cx="636396" cy="900662"/>
              </a:xfrm>
            </p:grpSpPr>
            <p:cxnSp>
              <p:nvCxnSpPr>
                <p:cNvPr id="185" name="Google Shape;185;p48"/>
                <p:cNvCxnSpPr/>
                <p:nvPr/>
              </p:nvCxnSpPr>
              <p:spPr>
                <a:xfrm rot="10800000">
                  <a:off x="2440769" y="2516865"/>
                  <a:ext cx="0" cy="9000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86" name="Google Shape;186;p48"/>
                <p:cNvCxnSpPr/>
                <p:nvPr/>
              </p:nvCxnSpPr>
              <p:spPr>
                <a:xfrm rot="10800000">
                  <a:off x="2753778" y="2384401"/>
                  <a:ext cx="0" cy="9000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</p:grpSp>
      <p:grpSp>
        <p:nvGrpSpPr>
          <p:cNvPr id="187" name="Google Shape;187;p48"/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188" name="Google Shape;188;p48"/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rgbClr val="EF8B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9" name="Google Shape;189;p48"/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cxnSp>
        <p:nvCxnSpPr>
          <p:cNvPr id="190" name="Google Shape;190;p48"/>
          <p:cNvCxnSpPr/>
          <p:nvPr/>
        </p:nvCxnSpPr>
        <p:spPr>
          <a:xfrm rot="5400000">
            <a:off x="5826000" y="3429001"/>
            <a:ext cx="5400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9"/>
          <p:cNvSpPr txBox="1"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49"/>
          <p:cNvSpPr txBox="1"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1800"/>
              <a:buChar char="·"/>
              <a:defRPr/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49"/>
          <p:cNvSpPr txBox="1">
            <a:spLocks noGrp="1"/>
          </p:cNvSpPr>
          <p:nvPr>
            <p:ph type="dt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49"/>
          <p:cNvSpPr txBox="1">
            <a:spLocks noGrp="1"/>
          </p:cNvSpPr>
          <p:nvPr>
            <p:ph type="ft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49"/>
          <p:cNvSpPr txBox="1">
            <a:spLocks noGrp="1"/>
          </p:cNvSpPr>
          <p:nvPr>
            <p:ph type="sldNum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2"/>
          <p:cNvSpPr txBox="1"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52"/>
          <p:cNvSpPr>
            <a:spLocks noGrp="1"/>
          </p:cNvSpPr>
          <p:nvPr>
            <p:ph type="pic" idx="2"/>
          </p:nvPr>
        </p:nvSpPr>
        <p:spPr>
          <a:xfrm>
            <a:off x="5537200" y="531813"/>
            <a:ext cx="6113812" cy="5784849"/>
          </a:xfrm>
          <a:prstGeom prst="rect">
            <a:avLst/>
          </a:prstGeom>
          <a:noFill/>
          <a:ln>
            <a:noFill/>
          </a:ln>
        </p:spPr>
      </p:sp>
      <p:sp>
        <p:nvSpPr>
          <p:cNvPr id="209" name="Google Shape;209;p52"/>
          <p:cNvSpPr txBox="1">
            <a:spLocks noGrp="1"/>
          </p:cNvSpPr>
          <p:nvPr>
            <p:ph type="body" idx="1"/>
          </p:nvPr>
        </p:nvSpPr>
        <p:spPr>
          <a:xfrm>
            <a:off x="1079500" y="2663825"/>
            <a:ext cx="3905250" cy="310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venir"/>
              <a:buNone/>
              <a:defRPr sz="1400"/>
            </a:lvl2pPr>
            <a:lvl3pPr marL="1371600" lvl="2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000"/>
              <a:buFont typeface="Avenir"/>
              <a:buNone/>
              <a:defRPr sz="1000"/>
            </a:lvl4pPr>
            <a:lvl5pPr marL="2286000" lvl="4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0" name="Google Shape;210;p52"/>
          <p:cNvSpPr txBox="1">
            <a:spLocks noGrp="1"/>
          </p:cNvSpPr>
          <p:nvPr>
            <p:ph type="dt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52"/>
          <p:cNvSpPr txBox="1">
            <a:spLocks noGrp="1"/>
          </p:cNvSpPr>
          <p:nvPr>
            <p:ph type="ft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52"/>
          <p:cNvSpPr txBox="1">
            <a:spLocks noGrp="1"/>
          </p:cNvSpPr>
          <p:nvPr>
            <p:ph type="sldNum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3"/>
          <p:cNvSpPr txBox="1">
            <a:spLocks noGrp="1"/>
          </p:cNvSpPr>
          <p:nvPr>
            <p:ph type="title"/>
          </p:nvPr>
        </p:nvSpPr>
        <p:spPr>
          <a:xfrm>
            <a:off x="565150" y="548640"/>
            <a:ext cx="5486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5" name="Google Shape;25;p33"/>
          <p:cNvCxnSpPr/>
          <p:nvPr/>
        </p:nvCxnSpPr>
        <p:spPr>
          <a:xfrm>
            <a:off x="3023391" y="2310207"/>
            <a:ext cx="5400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Google Shape;26;p33"/>
          <p:cNvSpPr txBox="1">
            <a:spLocks noGrp="1"/>
          </p:cNvSpPr>
          <p:nvPr>
            <p:ph type="body" idx="1"/>
          </p:nvPr>
        </p:nvSpPr>
        <p:spPr>
          <a:xfrm>
            <a:off x="565149" y="2759076"/>
            <a:ext cx="5486399" cy="3009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·"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venir"/>
              <a:buNone/>
              <a:defRPr sz="1800"/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·"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venir"/>
              <a:buNone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·"/>
              <a:defRPr sz="1800"/>
            </a:lvl5pPr>
            <a:lvl6pPr marL="2743200" lvl="5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600"/>
              <a:buChar char="•"/>
              <a:defRPr sz="16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3"/>
          <p:cNvSpPr txBox="1">
            <a:spLocks noGrp="1"/>
          </p:cNvSpPr>
          <p:nvPr>
            <p:ph type="dt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3"/>
          <p:cNvSpPr/>
          <p:nvPr/>
        </p:nvSpPr>
        <p:spPr>
          <a:xfrm>
            <a:off x="6654794" y="0"/>
            <a:ext cx="5537206" cy="6858000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9" name="Google Shape;29;p33"/>
          <p:cNvSpPr txBox="1">
            <a:spLocks noGrp="1"/>
          </p:cNvSpPr>
          <p:nvPr>
            <p:ph type="ft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sldNum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grpSp>
        <p:nvGrpSpPr>
          <p:cNvPr id="31" name="Google Shape;31;p33"/>
          <p:cNvGrpSpPr/>
          <p:nvPr/>
        </p:nvGrpSpPr>
        <p:grpSpPr>
          <a:xfrm>
            <a:off x="9763121" y="401363"/>
            <a:ext cx="1597977" cy="1549851"/>
            <a:chOff x="9623421" y="4394977"/>
            <a:chExt cx="1597977" cy="1549851"/>
          </a:xfrm>
        </p:grpSpPr>
        <p:sp>
          <p:nvSpPr>
            <p:cNvPr id="32" name="Google Shape;32;p33"/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/>
              <a:ahLst/>
              <a:cxnLst/>
              <a:rect l="l" t="t" r="r" b="b"/>
              <a:pathLst>
                <a:path w="571820" h="1316717" extrusionOk="0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grpSp>
          <p:nvGrpSpPr>
            <p:cNvPr id="33" name="Google Shape;33;p33"/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34" name="Google Shape;34;p33"/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/>
                <a:ahLst/>
                <a:cxnLst/>
                <a:rect l="l" t="t" r="r" b="b"/>
                <a:pathLst>
                  <a:path w="571820" h="1311956" extrusionOk="0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cxnSp>
            <p:nvCxnSpPr>
              <p:cNvPr id="35" name="Google Shape;35;p33"/>
              <p:cNvCxnSpPr/>
              <p:nvPr/>
            </p:nvCxnSpPr>
            <p:spPr>
              <a:xfrm>
                <a:off x="8768695" y="4330454"/>
                <a:ext cx="0" cy="16200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3"/>
          <p:cNvSpPr txBox="1"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53"/>
          <p:cNvSpPr txBox="1">
            <a:spLocks noGrp="1"/>
          </p:cNvSpPr>
          <p:nvPr>
            <p:ph type="body" idx="1"/>
          </p:nvPr>
        </p:nvSpPr>
        <p:spPr>
          <a:xfrm rot="5400000">
            <a:off x="4103688" y="-1233487"/>
            <a:ext cx="3978275" cy="1002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1800"/>
              <a:buChar char="·"/>
              <a:defRPr/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53"/>
          <p:cNvSpPr txBox="1">
            <a:spLocks noGrp="1"/>
          </p:cNvSpPr>
          <p:nvPr>
            <p:ph type="dt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53"/>
          <p:cNvSpPr txBox="1">
            <a:spLocks noGrp="1"/>
          </p:cNvSpPr>
          <p:nvPr>
            <p:ph type="ft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53"/>
          <p:cNvSpPr txBox="1">
            <a:spLocks noGrp="1"/>
          </p:cNvSpPr>
          <p:nvPr>
            <p:ph type="sldNum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4"/>
          <p:cNvSpPr txBox="1">
            <a:spLocks noGrp="1"/>
          </p:cNvSpPr>
          <p:nvPr>
            <p:ph type="title"/>
          </p:nvPr>
        </p:nvSpPr>
        <p:spPr>
          <a:xfrm rot="5400000">
            <a:off x="8200672" y="2777907"/>
            <a:ext cx="4689476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54"/>
          <p:cNvSpPr txBox="1">
            <a:spLocks noGrp="1"/>
          </p:cNvSpPr>
          <p:nvPr>
            <p:ph type="body" idx="1"/>
          </p:nvPr>
        </p:nvSpPr>
        <p:spPr>
          <a:xfrm rot="5400000">
            <a:off x="2982733" y="-823733"/>
            <a:ext cx="4689476" cy="8495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1800"/>
              <a:buChar char="·"/>
              <a:defRPr/>
            </a:lvl1pPr>
            <a:lvl2pPr marL="914400" lvl="1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3pPr>
            <a:lvl4pPr marL="1828800" lvl="3" indent="-2286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3429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54"/>
          <p:cNvSpPr txBox="1">
            <a:spLocks noGrp="1"/>
          </p:cNvSpPr>
          <p:nvPr>
            <p:ph type="dt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54"/>
          <p:cNvSpPr txBox="1">
            <a:spLocks noGrp="1"/>
          </p:cNvSpPr>
          <p:nvPr>
            <p:ph type="ft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54"/>
          <p:cNvSpPr txBox="1">
            <a:spLocks noGrp="1"/>
          </p:cNvSpPr>
          <p:nvPr>
            <p:ph type="sldNum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4"/>
          <p:cNvSpPr txBox="1"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4"/>
          <p:cNvSpPr txBox="1"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i="1"/>
            </a:lvl1pPr>
            <a:lvl2pPr lvl="1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venir"/>
              <a:buNone/>
              <a:defRPr sz="2000"/>
            </a:lvl2pPr>
            <a:lvl3pPr lvl="2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venir"/>
              <a:buNone/>
              <a:defRPr sz="1600"/>
            </a:lvl4pPr>
            <a:lvl5pPr lvl="4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34"/>
          <p:cNvSpPr txBox="1">
            <a:spLocks noGrp="1"/>
          </p:cNvSpPr>
          <p:nvPr>
            <p:ph type="dt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ft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sldNum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cxnSp>
        <p:nvCxnSpPr>
          <p:cNvPr id="42" name="Google Shape;42;p34"/>
          <p:cNvCxnSpPr/>
          <p:nvPr/>
        </p:nvCxnSpPr>
        <p:spPr>
          <a:xfrm>
            <a:off x="5826000" y="3690871"/>
            <a:ext cx="5400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3" name="Google Shape;43;p34"/>
          <p:cNvGrpSpPr/>
          <p:nvPr/>
        </p:nvGrpSpPr>
        <p:grpSpPr>
          <a:xfrm>
            <a:off x="9763121" y="4439427"/>
            <a:ext cx="1597977" cy="1549851"/>
            <a:chOff x="9623421" y="4394977"/>
            <a:chExt cx="1597977" cy="1549851"/>
          </a:xfrm>
        </p:grpSpPr>
        <p:sp>
          <p:nvSpPr>
            <p:cNvPr id="44" name="Google Shape;44;p34"/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/>
              <a:ahLst/>
              <a:cxnLst/>
              <a:rect l="l" t="t" r="r" b="b"/>
              <a:pathLst>
                <a:path w="571820" h="1316717" extrusionOk="0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grpSp>
          <p:nvGrpSpPr>
            <p:cNvPr id="45" name="Google Shape;45;p34"/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46" name="Google Shape;46;p34"/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/>
                <a:ahLst/>
                <a:cxnLst/>
                <a:rect l="l" t="t" r="r" b="b"/>
                <a:pathLst>
                  <a:path w="571820" h="1311956" extrusionOk="0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cxnSp>
            <p:nvCxnSpPr>
              <p:cNvPr id="47" name="Google Shape;47;p34"/>
              <p:cNvCxnSpPr/>
              <p:nvPr/>
            </p:nvCxnSpPr>
            <p:spPr>
              <a:xfrm>
                <a:off x="8768695" y="4330454"/>
                <a:ext cx="0" cy="16200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4">
  <p:cSld name="Title and content 4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5"/>
          <p:cNvSpPr txBox="1">
            <a:spLocks noGrp="1"/>
          </p:cNvSpPr>
          <p:nvPr>
            <p:ph type="title"/>
          </p:nvPr>
        </p:nvSpPr>
        <p:spPr>
          <a:xfrm>
            <a:off x="1066800" y="777246"/>
            <a:ext cx="100584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body" idx="1"/>
          </p:nvPr>
        </p:nvSpPr>
        <p:spPr>
          <a:xfrm>
            <a:off x="1711243" y="2287435"/>
            <a:ext cx="8769514" cy="3768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·"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venir"/>
              <a:buNone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·"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venir"/>
              <a:buNone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·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1" name="Google Shape;51;p35"/>
          <p:cNvCxnSpPr/>
          <p:nvPr/>
        </p:nvCxnSpPr>
        <p:spPr>
          <a:xfrm>
            <a:off x="5819649" y="2057406"/>
            <a:ext cx="5400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" name="Google Shape;52;p35"/>
          <p:cNvSpPr txBox="1">
            <a:spLocks noGrp="1"/>
          </p:cNvSpPr>
          <p:nvPr>
            <p:ph type="dt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ft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5"/>
          <p:cNvSpPr txBox="1">
            <a:spLocks noGrp="1"/>
          </p:cNvSpPr>
          <p:nvPr>
            <p:ph type="sldNum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55" name="Google Shape;55;p35"/>
          <p:cNvSpPr/>
          <p:nvPr/>
        </p:nvSpPr>
        <p:spPr>
          <a:xfrm>
            <a:off x="541163" y="548640"/>
            <a:ext cx="11109674" cy="5749290"/>
          </a:xfrm>
          <a:prstGeom prst="rect">
            <a:avLst/>
          </a:prstGeom>
          <a:noFill/>
          <a:ln w="107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2 Columns 2">
  <p:cSld name="Content 2 Columns 2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6"/>
          <p:cNvSpPr txBox="1">
            <a:spLocks noGrp="1"/>
          </p:cNvSpPr>
          <p:nvPr>
            <p:ph type="title"/>
          </p:nvPr>
        </p:nvSpPr>
        <p:spPr>
          <a:xfrm>
            <a:off x="1066800" y="777244"/>
            <a:ext cx="100584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8" name="Google Shape;58;p36"/>
          <p:cNvCxnSpPr/>
          <p:nvPr/>
        </p:nvCxnSpPr>
        <p:spPr>
          <a:xfrm>
            <a:off x="5819649" y="2057404"/>
            <a:ext cx="5400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Google Shape;59;p36"/>
          <p:cNvSpPr txBox="1">
            <a:spLocks noGrp="1"/>
          </p:cNvSpPr>
          <p:nvPr>
            <p:ph type="body" idx="1"/>
          </p:nvPr>
        </p:nvSpPr>
        <p:spPr>
          <a:xfrm>
            <a:off x="1664443" y="2484712"/>
            <a:ext cx="4360507" cy="3605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i="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1B487"/>
              </a:buClr>
              <a:buSzPts val="1800"/>
              <a:buFont typeface="Noto Sans Symbols"/>
              <a:buChar char="·"/>
              <a:defRPr sz="1800" i="0"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1B487"/>
              </a:buClr>
              <a:buSzPts val="1800"/>
              <a:buFont typeface="Noto Sans Symbols"/>
              <a:buChar char="·"/>
              <a:defRPr sz="1800" i="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venir"/>
              <a:buNone/>
              <a:defRPr sz="1800" i="0"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1B487"/>
              </a:buClr>
              <a:buSzPts val="1800"/>
              <a:buChar char="·"/>
              <a:defRPr sz="1800" i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body" idx="2"/>
          </p:nvPr>
        </p:nvSpPr>
        <p:spPr>
          <a:xfrm>
            <a:off x="6359649" y="2493040"/>
            <a:ext cx="4360507" cy="3605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i="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1B487"/>
              </a:buClr>
              <a:buSzPts val="1800"/>
              <a:buFont typeface="Noto Sans Symbols"/>
              <a:buChar char="·"/>
              <a:defRPr sz="1800" i="0"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1B487"/>
              </a:buClr>
              <a:buSzPts val="1800"/>
              <a:buChar char="·"/>
              <a:defRPr sz="1800" i="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venir"/>
              <a:buNone/>
              <a:defRPr sz="1800" i="0"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1B487"/>
              </a:buClr>
              <a:buSzPts val="1800"/>
              <a:buChar char="·"/>
              <a:defRPr sz="1800" i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36"/>
          <p:cNvSpPr txBox="1">
            <a:spLocks noGrp="1"/>
          </p:cNvSpPr>
          <p:nvPr>
            <p:ph type="dt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6"/>
          <p:cNvSpPr txBox="1">
            <a:spLocks noGrp="1"/>
          </p:cNvSpPr>
          <p:nvPr>
            <p:ph type="ft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 txBox="1">
            <a:spLocks noGrp="1"/>
          </p:cNvSpPr>
          <p:nvPr>
            <p:ph type="sldNum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64" name="Google Shape;64;p36"/>
          <p:cNvSpPr/>
          <p:nvPr/>
        </p:nvSpPr>
        <p:spPr>
          <a:xfrm>
            <a:off x="541163" y="548640"/>
            <a:ext cx="11109674" cy="5749290"/>
          </a:xfrm>
          <a:prstGeom prst="rect">
            <a:avLst/>
          </a:prstGeom>
          <a:noFill/>
          <a:ln w="107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ntent ">
  <p:cSld name="Title and 2 Content 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/>
          <p:nvPr/>
        </p:nvSpPr>
        <p:spPr>
          <a:xfrm>
            <a:off x="0" y="3245608"/>
            <a:ext cx="12192000" cy="3612392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7" name="Google Shape;67;p37"/>
          <p:cNvSpPr txBox="1">
            <a:spLocks noGrp="1"/>
          </p:cNvSpPr>
          <p:nvPr>
            <p:ph type="title"/>
          </p:nvPr>
        </p:nvSpPr>
        <p:spPr>
          <a:xfrm>
            <a:off x="548640" y="548640"/>
            <a:ext cx="3886200" cy="2304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7"/>
          <p:cNvSpPr txBox="1">
            <a:spLocks noGrp="1"/>
          </p:cNvSpPr>
          <p:nvPr>
            <p:ph type="body" idx="1"/>
          </p:nvPr>
        </p:nvSpPr>
        <p:spPr>
          <a:xfrm>
            <a:off x="5534660" y="548641"/>
            <a:ext cx="6130625" cy="2304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1B487"/>
              </a:buClr>
              <a:buSzPts val="1800"/>
              <a:buFont typeface="Rockwell"/>
              <a:buAutoNum type="arabicPeriod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1B487"/>
              </a:buClr>
              <a:buSzPts val="1800"/>
              <a:buFont typeface="Rockwell"/>
              <a:buAutoNum type="arabicPeriod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1B487"/>
              </a:buClr>
              <a:buSzPts val="1800"/>
              <a:buFont typeface="Rockwell"/>
              <a:buAutoNum type="arabicPeriod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1B487"/>
              </a:buClr>
              <a:buSzPts val="1800"/>
              <a:buFont typeface="Rockwell"/>
              <a:buAutoNum type="arabicPeriod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1B487"/>
              </a:buClr>
              <a:buSzPts val="1800"/>
              <a:buFont typeface="Rockwell"/>
              <a:buAutoNum type="arabicPeriod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37"/>
          <p:cNvSpPr txBox="1">
            <a:spLocks noGrp="1"/>
          </p:cNvSpPr>
          <p:nvPr>
            <p:ph type="body" idx="2"/>
          </p:nvPr>
        </p:nvSpPr>
        <p:spPr>
          <a:xfrm>
            <a:off x="5520387" y="3735238"/>
            <a:ext cx="6130625" cy="257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1B487"/>
              </a:buClr>
              <a:buSzPts val="1800"/>
              <a:buFont typeface="Noto Sans Symbols"/>
              <a:buChar char="·"/>
              <a:defRPr sz="1800" i="0"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1B487"/>
              </a:buClr>
              <a:buSzPts val="1800"/>
              <a:buChar char="·"/>
              <a:defRPr sz="1800" i="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venir"/>
              <a:buNone/>
              <a:defRPr sz="1800" i="0"/>
            </a:lvl4pPr>
            <a:lvl5pPr marL="2286000" lvl="4" indent="-330200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600"/>
              <a:buChar char="·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dt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ft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7"/>
          <p:cNvSpPr txBox="1">
            <a:spLocks noGrp="1"/>
          </p:cNvSpPr>
          <p:nvPr>
            <p:ph type="sldNum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cxnSp>
        <p:nvCxnSpPr>
          <p:cNvPr id="73" name="Google Shape;73;p37"/>
          <p:cNvCxnSpPr/>
          <p:nvPr/>
        </p:nvCxnSpPr>
        <p:spPr>
          <a:xfrm rot="5400000">
            <a:off x="4714750" y="1691606"/>
            <a:ext cx="5400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1">
  <p:cSld name="Section Break 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8"/>
          <p:cNvSpPr txBox="1">
            <a:spLocks noGrp="1"/>
          </p:cNvSpPr>
          <p:nvPr>
            <p:ph type="ctrTitle"/>
          </p:nvPr>
        </p:nvSpPr>
        <p:spPr>
          <a:xfrm>
            <a:off x="1085851" y="2165174"/>
            <a:ext cx="6118224" cy="155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>
            <a:spLocks noGrp="1"/>
          </p:cNvSpPr>
          <p:nvPr>
            <p:ph type="pic" idx="2"/>
          </p:nvPr>
        </p:nvSpPr>
        <p:spPr>
          <a:xfrm>
            <a:off x="8329613" y="0"/>
            <a:ext cx="3862387" cy="22860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38"/>
          <p:cNvSpPr>
            <a:spLocks noGrp="1"/>
          </p:cNvSpPr>
          <p:nvPr>
            <p:ph type="pic" idx="3"/>
          </p:nvPr>
        </p:nvSpPr>
        <p:spPr>
          <a:xfrm>
            <a:off x="8329200" y="2286000"/>
            <a:ext cx="3862387" cy="22860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38"/>
          <p:cNvSpPr>
            <a:spLocks noGrp="1"/>
          </p:cNvSpPr>
          <p:nvPr>
            <p:ph type="pic" idx="4"/>
          </p:nvPr>
        </p:nvSpPr>
        <p:spPr>
          <a:xfrm>
            <a:off x="8329200" y="4572000"/>
            <a:ext cx="3862387" cy="2286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79" name="Google Shape;79;p38"/>
          <p:cNvGrpSpPr/>
          <p:nvPr/>
        </p:nvGrpSpPr>
        <p:grpSpPr>
          <a:xfrm>
            <a:off x="3400874" y="4194521"/>
            <a:ext cx="1481845" cy="822119"/>
            <a:chOff x="4987925" y="2840038"/>
            <a:chExt cx="2216150" cy="1229507"/>
          </a:xfrm>
        </p:grpSpPr>
        <p:sp>
          <p:nvSpPr>
            <p:cNvPr id="80" name="Google Shape;80;p38"/>
            <p:cNvSpPr/>
            <p:nvPr/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dk2">
                <a:alpha val="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venir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1" name="Google Shape;81;p38"/>
            <p:cNvSpPr/>
            <p:nvPr/>
          </p:nvSpPr>
          <p:spPr>
            <a:xfrm>
              <a:off x="5750208" y="2992877"/>
              <a:ext cx="972458" cy="9195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venir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2" name="Google Shape;82;p38"/>
            <p:cNvSpPr/>
            <p:nvPr/>
          </p:nvSpPr>
          <p:spPr>
            <a:xfrm flipH="1">
              <a:off x="5469335" y="2992877"/>
              <a:ext cx="972458" cy="9195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venir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grpSp>
          <p:nvGrpSpPr>
            <p:cNvPr id="83" name="Google Shape;83;p38"/>
            <p:cNvGrpSpPr/>
            <p:nvPr/>
          </p:nvGrpSpPr>
          <p:grpSpPr>
            <a:xfrm>
              <a:off x="5614944" y="3117662"/>
              <a:ext cx="1009280" cy="464739"/>
              <a:chOff x="4432859" y="3200647"/>
              <a:chExt cx="1009280" cy="464739"/>
            </a:xfrm>
          </p:grpSpPr>
          <p:sp>
            <p:nvSpPr>
              <p:cNvPr id="84" name="Google Shape;84;p38"/>
              <p:cNvSpPr/>
              <p:nvPr/>
            </p:nvSpPr>
            <p:spPr>
              <a:xfrm rot="5400000">
                <a:off x="4977400" y="3200647"/>
                <a:ext cx="464739" cy="464739"/>
              </a:xfrm>
              <a:custGeom>
                <a:avLst/>
                <a:gdLst/>
                <a:ahLst/>
                <a:cxnLst/>
                <a:rect l="l" t="t" r="r" b="b"/>
                <a:pathLst>
                  <a:path w="464739" h="464739" extrusionOk="0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venir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85" name="Google Shape;85;p38"/>
              <p:cNvSpPr/>
              <p:nvPr/>
            </p:nvSpPr>
            <p:spPr>
              <a:xfrm rot="-5400000" flipH="1">
                <a:off x="4432859" y="3200647"/>
                <a:ext cx="464739" cy="464739"/>
              </a:xfrm>
              <a:custGeom>
                <a:avLst/>
                <a:gdLst/>
                <a:ahLst/>
                <a:cxnLst/>
                <a:rect l="l" t="t" r="r" b="b"/>
                <a:pathLst>
                  <a:path w="464739" h="464739" extrusionOk="0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venir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</p:grpSp>
        <p:grpSp>
          <p:nvGrpSpPr>
            <p:cNvPr id="86" name="Google Shape;86;p38"/>
            <p:cNvGrpSpPr/>
            <p:nvPr/>
          </p:nvGrpSpPr>
          <p:grpSpPr>
            <a:xfrm>
              <a:off x="5341982" y="2840294"/>
              <a:ext cx="1493040" cy="1229251"/>
              <a:chOff x="4159897" y="2923279"/>
              <a:chExt cx="1493040" cy="1229251"/>
            </a:xfrm>
          </p:grpSpPr>
          <p:grpSp>
            <p:nvGrpSpPr>
              <p:cNvPr id="87" name="Google Shape;87;p38"/>
              <p:cNvGrpSpPr/>
              <p:nvPr/>
            </p:nvGrpSpPr>
            <p:grpSpPr>
              <a:xfrm rot="-8100000">
                <a:off x="4709692" y="2997313"/>
                <a:ext cx="657240" cy="1081184"/>
                <a:chOff x="4414933" y="2470620"/>
                <a:chExt cx="657240" cy="1081184"/>
              </a:xfrm>
            </p:grpSpPr>
            <p:sp>
              <p:nvSpPr>
                <p:cNvPr id="88" name="Google Shape;88;p38"/>
                <p:cNvSpPr/>
                <p:nvPr/>
              </p:nvSpPr>
              <p:spPr>
                <a:xfrm rot="-8100000">
                  <a:off x="4511184" y="2990814"/>
                  <a:ext cx="464739" cy="464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39" h="464739" extrusionOk="0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Avenir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cxnSp>
              <p:nvCxnSpPr>
                <p:cNvPr id="89" name="Google Shape;89;p38"/>
                <p:cNvCxnSpPr/>
                <p:nvPr/>
              </p:nvCxnSpPr>
              <p:spPr>
                <a:xfrm rot="10800000">
                  <a:off x="4742369" y="2470620"/>
                  <a:ext cx="0" cy="10800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90" name="Google Shape;90;p38"/>
              <p:cNvGrpSpPr/>
              <p:nvPr/>
            </p:nvGrpSpPr>
            <p:grpSpPr>
              <a:xfrm rot="8100000" flipH="1">
                <a:off x="4445903" y="2997313"/>
                <a:ext cx="657240" cy="1081184"/>
                <a:chOff x="4414933" y="2470620"/>
                <a:chExt cx="657240" cy="1081184"/>
              </a:xfrm>
            </p:grpSpPr>
            <p:sp>
              <p:nvSpPr>
                <p:cNvPr id="91" name="Google Shape;91;p38"/>
                <p:cNvSpPr/>
                <p:nvPr/>
              </p:nvSpPr>
              <p:spPr>
                <a:xfrm rot="-8100000">
                  <a:off x="4511184" y="2990814"/>
                  <a:ext cx="464739" cy="464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39" h="464739" extrusionOk="0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Avenir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endParaRPr>
                </a:p>
              </p:txBody>
            </p:sp>
            <p:cxnSp>
              <p:nvCxnSpPr>
                <p:cNvPr id="92" name="Google Shape;92;p38"/>
                <p:cNvCxnSpPr/>
                <p:nvPr/>
              </p:nvCxnSpPr>
              <p:spPr>
                <a:xfrm rot="10800000">
                  <a:off x="4742369" y="2470620"/>
                  <a:ext cx="0" cy="108000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duction">
  <p:cSld name="Introduc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9"/>
          <p:cNvSpPr txBox="1">
            <a:spLocks noGrp="1"/>
          </p:cNvSpPr>
          <p:nvPr>
            <p:ph type="title"/>
          </p:nvPr>
        </p:nvSpPr>
        <p:spPr>
          <a:xfrm>
            <a:off x="4984750" y="548640"/>
            <a:ext cx="6120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9"/>
          <p:cNvSpPr>
            <a:spLocks noGrp="1"/>
          </p:cNvSpPr>
          <p:nvPr>
            <p:ph type="pic" idx="2"/>
          </p:nvPr>
        </p:nvSpPr>
        <p:spPr>
          <a:xfrm>
            <a:off x="0" y="0"/>
            <a:ext cx="3870325" cy="6858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96" name="Google Shape;96;p39"/>
          <p:cNvCxnSpPr/>
          <p:nvPr/>
        </p:nvCxnSpPr>
        <p:spPr>
          <a:xfrm>
            <a:off x="7774750" y="2310207"/>
            <a:ext cx="540000" cy="0"/>
          </a:xfrm>
          <a:prstGeom prst="straightConnector1">
            <a:avLst/>
          </a:prstGeom>
          <a:noFill/>
          <a:ln w="10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7" name="Google Shape;97;p39"/>
          <p:cNvSpPr txBox="1">
            <a:spLocks noGrp="1"/>
          </p:cNvSpPr>
          <p:nvPr>
            <p:ph type="body" idx="1"/>
          </p:nvPr>
        </p:nvSpPr>
        <p:spPr>
          <a:xfrm>
            <a:off x="4984750" y="2759076"/>
            <a:ext cx="6121400" cy="3009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venir"/>
              <a:buNone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·"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venir"/>
              <a:buNone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·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39"/>
          <p:cNvSpPr txBox="1">
            <a:spLocks noGrp="1"/>
          </p:cNvSpPr>
          <p:nvPr>
            <p:ph type="dt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9"/>
          <p:cNvSpPr txBox="1">
            <a:spLocks noGrp="1"/>
          </p:cNvSpPr>
          <p:nvPr>
            <p:ph type="ft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9"/>
          <p:cNvSpPr txBox="1">
            <a:spLocks noGrp="1"/>
          </p:cNvSpPr>
          <p:nvPr>
            <p:ph type="sldNum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venir"/>
              <a:buNone/>
              <a:defRPr sz="1000" b="0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0"/>
          <p:cNvSpPr txBox="1">
            <a:spLocks noGrp="1"/>
          </p:cNvSpPr>
          <p:nvPr>
            <p:ph type="ctrTitle"/>
          </p:nvPr>
        </p:nvSpPr>
        <p:spPr>
          <a:xfrm>
            <a:off x="7766050" y="1079500"/>
            <a:ext cx="3884962" cy="21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0"/>
          <p:cNvSpPr txBox="1">
            <a:spLocks noGrp="1"/>
          </p:cNvSpPr>
          <p:nvPr>
            <p:ph type="subTitle" idx="1"/>
          </p:nvPr>
        </p:nvSpPr>
        <p:spPr>
          <a:xfrm>
            <a:off x="7766051" y="4113213"/>
            <a:ext cx="3884961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i="1"/>
            </a:lvl1pPr>
            <a:lvl2pPr lvl="1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3pPr>
            <a:lvl4pPr lvl="3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800"/>
              <a:buChar char="·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04" name="Google Shape;104;p40"/>
          <p:cNvCxnSpPr/>
          <p:nvPr/>
        </p:nvCxnSpPr>
        <p:spPr>
          <a:xfrm>
            <a:off x="9438531" y="3690871"/>
            <a:ext cx="5400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" name="Google Shape;105;p40"/>
          <p:cNvSpPr>
            <a:spLocks noGrp="1"/>
          </p:cNvSpPr>
          <p:nvPr>
            <p:ph type="pic" idx="2"/>
          </p:nvPr>
        </p:nvSpPr>
        <p:spPr>
          <a:xfrm>
            <a:off x="541338" y="539750"/>
            <a:ext cx="6670675" cy="575945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40"/>
          <p:cNvSpPr/>
          <p:nvPr/>
        </p:nvSpPr>
        <p:spPr>
          <a:xfrm>
            <a:off x="439938" y="439388"/>
            <a:ext cx="6675120" cy="5769864"/>
          </a:xfrm>
          <a:prstGeom prst="frame">
            <a:avLst>
              <a:gd name="adj1" fmla="val 19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  <a:defRPr sz="2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556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EF8B67"/>
              </a:buClr>
              <a:buSzPts val="2000"/>
              <a:buFont typeface="Noto Sans Symbols"/>
              <a:buChar char="·"/>
              <a:defRPr sz="2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EF8B67"/>
              </a:buClr>
              <a:buSzPts val="2000"/>
              <a:buFont typeface="Avenir"/>
              <a:buNone/>
              <a:defRPr sz="2000" b="0" i="1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EF8B67"/>
              </a:buClr>
              <a:buSzPts val="2000"/>
              <a:buFont typeface="Noto Sans Symbols"/>
              <a:buChar char="·"/>
              <a:defRPr sz="2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EF8B67"/>
              </a:buClr>
              <a:buSzPts val="2000"/>
              <a:buFont typeface="Avenir"/>
              <a:buNone/>
              <a:defRPr sz="2000" b="0" i="1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EF8B67"/>
              </a:buClr>
              <a:buSzPts val="2000"/>
              <a:buFont typeface="Noto Sans Symbols"/>
              <a:buChar char="·"/>
              <a:defRPr sz="2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dt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ft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9" r:id="rId19"/>
    <p:sldLayoutId id="2147483670" r:id="rId20"/>
    <p:sldLayoutId id="2147483671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19">
          <p15:clr>
            <a:srgbClr val="5ACBF0"/>
          </p15:clr>
        </p15:guide>
        <p15:guide id="2" pos="1731">
          <p15:clr>
            <a:srgbClr val="5ACBF0"/>
          </p15:clr>
        </p15:guide>
        <p15:guide id="3" pos="3140">
          <p15:clr>
            <a:srgbClr val="5ACBF0"/>
          </p15:clr>
        </p15:guide>
        <p15:guide id="4" pos="3488">
          <p15:clr>
            <a:srgbClr val="5ACBF0"/>
          </p15:clr>
        </p15:guide>
        <p15:guide id="5" pos="2788">
          <p15:clr>
            <a:srgbClr val="5ACBF0"/>
          </p15:clr>
        </p15:guide>
        <p15:guide id="6" pos="2434">
          <p15:clr>
            <a:srgbClr val="5ACBF0"/>
          </p15:clr>
        </p15:guide>
        <p15:guide id="7" pos="2084">
          <p15:clr>
            <a:srgbClr val="5ACBF0"/>
          </p15:clr>
        </p15:guide>
        <p15:guide id="8" pos="341">
          <p15:clr>
            <a:srgbClr val="F26B43"/>
          </p15:clr>
        </p15:guide>
        <p15:guide id="9" pos="1384">
          <p15:clr>
            <a:srgbClr val="5ACBF0"/>
          </p15:clr>
        </p15:guide>
        <p15:guide id="10" pos="1032">
          <p15:clr>
            <a:srgbClr val="5ACBF0"/>
          </p15:clr>
        </p15:guide>
        <p15:guide id="11" pos="680">
          <p15:clr>
            <a:srgbClr val="FDE53C"/>
          </p15:clr>
        </p15:guide>
        <p15:guide id="12" pos="4192">
          <p15:clr>
            <a:srgbClr val="5ACBF0"/>
          </p15:clr>
        </p15:guide>
        <p15:guide id="13" pos="4543">
          <p15:clr>
            <a:srgbClr val="5ACBF0"/>
          </p15:clr>
        </p15:guide>
        <p15:guide id="14" pos="4892">
          <p15:clr>
            <a:srgbClr val="5ACBF0"/>
          </p15:clr>
        </p15:guide>
        <p15:guide id="15" pos="5244">
          <p15:clr>
            <a:srgbClr val="5ACBF0"/>
          </p15:clr>
        </p15:guide>
        <p15:guide id="16" pos="5596">
          <p15:clr>
            <a:srgbClr val="5ACBF0"/>
          </p15:clr>
        </p15:guide>
        <p15:guide id="17" pos="5948">
          <p15:clr>
            <a:srgbClr val="5ACBF0"/>
          </p15:clr>
        </p15:guide>
        <p15:guide id="18" pos="6296">
          <p15:clr>
            <a:srgbClr val="5ACBF0"/>
          </p15:clr>
        </p15:guide>
        <p15:guide id="19" pos="6648">
          <p15:clr>
            <a:srgbClr val="5ACBF0"/>
          </p15:clr>
        </p15:guide>
        <p15:guide id="20" pos="6996">
          <p15:clr>
            <a:srgbClr val="FDE53C"/>
          </p15:clr>
        </p15:guide>
        <p15:guide id="21" orient="horz" pos="335">
          <p15:clr>
            <a:srgbClr val="F26B43"/>
          </p15:clr>
        </p15:guide>
        <p15:guide id="22" orient="horz" pos="680">
          <p15:clr>
            <a:srgbClr val="FDE53C"/>
          </p15:clr>
        </p15:guide>
        <p15:guide id="23" orient="horz" pos="1050">
          <p15:clr>
            <a:srgbClr val="5ACBF0"/>
          </p15:clr>
        </p15:guide>
        <p15:guide id="24" orient="horz" pos="1791">
          <p15:clr>
            <a:srgbClr val="5ACBF0"/>
          </p15:clr>
        </p15:guide>
        <p15:guide id="25" orient="horz" pos="2530">
          <p15:clr>
            <a:srgbClr val="5ACBF0"/>
          </p15:clr>
        </p15:guide>
        <p15:guide id="26" orient="horz" pos="2899">
          <p15:clr>
            <a:srgbClr val="5ACBF0"/>
          </p15:clr>
        </p15:guide>
        <p15:guide id="27" orient="horz" pos="3268">
          <p15:clr>
            <a:srgbClr val="5ACBF0"/>
          </p15:clr>
        </p15:guide>
        <p15:guide id="28" orient="horz" pos="3634">
          <p15:clr>
            <a:srgbClr val="FDE53C"/>
          </p15:clr>
        </p15:guide>
        <p15:guide id="29" orient="horz" pos="3979">
          <p15:clr>
            <a:srgbClr val="F26B43"/>
          </p15:clr>
        </p15:guide>
        <p15:guide id="30" orient="horz" pos="2160">
          <p15:clr>
            <a:srgbClr val="FDE53C"/>
          </p15:clr>
        </p15:guide>
        <p15:guide id="31" pos="7340">
          <p15:clr>
            <a:srgbClr val="F26B43"/>
          </p15:clr>
        </p15:guide>
        <p15:guide id="32" pos="3840">
          <p15:clr>
            <a:srgbClr val="FDE53C"/>
          </p15:clr>
        </p15:guide>
        <p15:guide id="33" orient="horz" pos="637">
          <p15:clr>
            <a:srgbClr val="C35EA4"/>
          </p15:clr>
        </p15:guide>
        <p15:guide id="34" orient="horz" pos="1128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"/>
          <p:cNvSpPr txBox="1">
            <a:spLocks noGrp="1"/>
          </p:cNvSpPr>
          <p:nvPr>
            <p:ph type="ctrTitle"/>
          </p:nvPr>
        </p:nvSpPr>
        <p:spPr>
          <a:xfrm>
            <a:off x="1915743" y="2357924"/>
            <a:ext cx="7797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B67"/>
              </a:buClr>
              <a:buSzPts val="6000"/>
              <a:buFont typeface="Times New Roman"/>
              <a:buNone/>
            </a:pPr>
            <a:r>
              <a:rPr lang="en-US" sz="6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Annual Report</a:t>
            </a:r>
            <a:endParaRPr sz="60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p1"/>
          <p:cNvSpPr txBox="1"/>
          <p:nvPr/>
        </p:nvSpPr>
        <p:spPr>
          <a:xfrm>
            <a:off x="3470800" y="3237425"/>
            <a:ext cx="76353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Graduate Studies and Research Activities</a:t>
            </a:r>
            <a:endParaRPr sz="4800" b="1" i="0" u="none" strike="noStrike" cap="none" dirty="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2" name="Google Shape;232;p1"/>
          <p:cNvSpPr txBox="1"/>
          <p:nvPr/>
        </p:nvSpPr>
        <p:spPr>
          <a:xfrm>
            <a:off x="5044004" y="5123950"/>
            <a:ext cx="397746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Academic Year 2023-2024</a:t>
            </a:r>
            <a:endParaRPr sz="2400" b="0" i="0" u="none" strike="noStrike" cap="none" dirty="0">
              <a:solidFill>
                <a:srgbClr val="00206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33" name="Google Shape;233;p1" descr="A group of graduates throwing their caps in the ai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4336" y="27590"/>
            <a:ext cx="3658103" cy="2743233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234" name="Google Shape;234;p1"/>
          <p:cNvSpPr/>
          <p:nvPr/>
        </p:nvSpPr>
        <p:spPr>
          <a:xfrm rot="-307323">
            <a:off x="349867" y="-46791"/>
            <a:ext cx="4403830" cy="6700426"/>
          </a:xfrm>
          <a:prstGeom prst="blockArc">
            <a:avLst>
              <a:gd name="adj1" fmla="val 2444083"/>
              <a:gd name="adj2" fmla="val 18630850"/>
              <a:gd name="adj3" fmla="val 45896"/>
            </a:avLst>
          </a:prstGeom>
          <a:blipFill rotWithShape="1">
            <a:blip r:embed="rId4">
              <a:alphaModFix amt="94000"/>
            </a:blip>
            <a:stretch>
              <a:fillRect l="-6596" t="-1540" r="-18400" b="-1540"/>
            </a:stretch>
          </a:blipFill>
          <a:ln w="10775" cap="flat" cmpd="sng">
            <a:solidFill>
              <a:srgbClr val="591E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0"/>
          <p:cNvSpPr txBox="1">
            <a:spLocks noGrp="1"/>
          </p:cNvSpPr>
          <p:nvPr>
            <p:ph type="ctrTitle"/>
          </p:nvPr>
        </p:nvSpPr>
        <p:spPr>
          <a:xfrm>
            <a:off x="7795879" y="0"/>
            <a:ext cx="3884962" cy="1454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ckwell"/>
              <a:buNone/>
            </a:pPr>
            <a:r>
              <a:rPr lang="en-US" b="1" dirty="0" smtClean="0">
                <a:solidFill>
                  <a:srgbClr val="FFFF00"/>
                </a:solidFill>
              </a:rPr>
              <a:t>Some Modifications to previously existing degrees 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371" name="Google Shape;371;p10"/>
          <p:cNvSpPr txBox="1">
            <a:spLocks noGrp="1"/>
          </p:cNvSpPr>
          <p:nvPr>
            <p:ph type="subTitle" idx="1"/>
          </p:nvPr>
        </p:nvSpPr>
        <p:spPr>
          <a:xfrm>
            <a:off x="7432766" y="1666018"/>
            <a:ext cx="4611188" cy="5016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❑"/>
            </a:pPr>
            <a:r>
              <a:rPr lang="en-US" b="1" i="0" dirty="0" smtClean="0"/>
              <a:t>Changing the name of department Pharmacy Practice to the department of Clinical Pharmacy and Pharmacy Practice</a:t>
            </a:r>
            <a:endParaRPr dirty="0"/>
          </a:p>
          <a:p>
            <a:pPr marL="0" lvl="0" indent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b="1" i="0" dirty="0" smtClean="0">
                <a:solidFill>
                  <a:schemeClr val="tx1"/>
                </a:solidFill>
              </a:rPr>
              <a:t>By </a:t>
            </a:r>
            <a:r>
              <a:rPr lang="en-US" b="1" i="0" dirty="0" err="1" smtClean="0">
                <a:solidFill>
                  <a:schemeClr val="tx1"/>
                </a:solidFill>
              </a:rPr>
              <a:t>Ministrial</a:t>
            </a:r>
            <a:r>
              <a:rPr lang="en-US" b="1" i="0" dirty="0" smtClean="0">
                <a:solidFill>
                  <a:schemeClr val="tx1"/>
                </a:solidFill>
              </a:rPr>
              <a:t> Decision No. 3212 Date: 29/8/2022</a:t>
            </a:r>
            <a:endParaRPr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❑"/>
            </a:pPr>
            <a:r>
              <a:rPr lang="en-US" b="1" i="0" dirty="0" smtClean="0"/>
              <a:t>Changing the classification of the degree of Pharm D from Professional degree to Professional master’s degree</a:t>
            </a:r>
            <a:endParaRPr dirty="0"/>
          </a:p>
          <a:p>
            <a:pPr marL="0" lvl="0" indent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b="1" i="0" dirty="0" smtClean="0">
                <a:solidFill>
                  <a:schemeClr val="tx1"/>
                </a:solidFill>
              </a:rPr>
              <a:t>In the Pharmaceutical studies sector committee at its session held on 30/12/2024</a:t>
            </a:r>
            <a:endParaRPr dirty="0">
              <a:solidFill>
                <a:schemeClr val="tx1"/>
              </a:solidFill>
            </a:endParaRPr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b="1" i="0" dirty="0">
              <a:solidFill>
                <a:srgbClr val="FF0000"/>
              </a:solidFill>
            </a:endParaRPr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b="1" i="0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b="1" i="0" dirty="0"/>
          </a:p>
        </p:txBody>
      </p:sp>
      <p:pic>
        <p:nvPicPr>
          <p:cNvPr id="372" name="Google Shape;372;p1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1463" r="11462"/>
          <a:stretch/>
        </p:blipFill>
        <p:spPr>
          <a:xfrm>
            <a:off x="541338" y="539750"/>
            <a:ext cx="6670675" cy="575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1"/>
          <p:cNvSpPr txBox="1">
            <a:spLocks noGrp="1"/>
          </p:cNvSpPr>
          <p:nvPr>
            <p:ph type="title"/>
          </p:nvPr>
        </p:nvSpPr>
        <p:spPr>
          <a:xfrm>
            <a:off x="7395883" y="2391656"/>
            <a:ext cx="4410633" cy="2516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Times New Roman"/>
              <a:buNone/>
            </a:pPr>
            <a:r>
              <a:rPr lang="en-US" sz="32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 grade Programs in Academic Year 2023-2024</a:t>
            </a:r>
            <a:endParaRPr sz="32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78" name="Google Shape;378;p11"/>
          <p:cNvGraphicFramePr/>
          <p:nvPr>
            <p:extLst>
              <p:ext uri="{D42A27DB-BD31-4B8C-83A1-F6EECF244321}">
                <p14:modId xmlns:p14="http://schemas.microsoft.com/office/powerpoint/2010/main" val="333085086"/>
              </p:ext>
            </p:extLst>
          </p:nvPr>
        </p:nvGraphicFramePr>
        <p:xfrm>
          <a:off x="0" y="4820"/>
          <a:ext cx="6696075" cy="6853180"/>
        </p:xfrm>
        <a:graphic>
          <a:graphicData uri="http://schemas.openxmlformats.org/drawingml/2006/table">
            <a:tbl>
              <a:tblPr firstRow="1" firstCol="1" bandRow="1">
                <a:noFill/>
                <a:tableStyleId>{83F81F94-D731-4A1F-AC80-FD990B37F61F}</a:tableStyleId>
              </a:tblPr>
              <a:tblGrid>
                <a:gridCol w="6696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8925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Wingdings" panose="05000000000000000000" pitchFamily="2" charset="2"/>
                        <a:buChar char="Ø"/>
                      </a:pPr>
                      <a:r>
                        <a:rPr lang="en-US" sz="1800" u="sng" strike="noStrike" cap="none" dirty="0" smtClean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Avenir Next LT Pro Light"/>
                          <a:ea typeface="Times New Roman"/>
                          <a:cs typeface="Times New Roman"/>
                          <a:sym typeface="Arial"/>
                        </a:rPr>
                        <a:t>Master’s Degree in Pharmaceutical Sciences in the following </a:t>
                      </a:r>
                      <a:r>
                        <a:rPr lang="en-US" sz="1800" u="sng" strike="noStrike" cap="none" dirty="0" err="1" smtClean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Avenir Next LT Pro Light"/>
                          <a:ea typeface="Times New Roman"/>
                          <a:cs typeface="Times New Roman"/>
                          <a:sym typeface="Arial"/>
                        </a:rPr>
                        <a:t>specializaions</a:t>
                      </a:r>
                      <a:r>
                        <a:rPr lang="en-US" sz="1800" u="sng" strike="noStrike" cap="none" dirty="0" smtClean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Avenir Next LT Pro Light"/>
                          <a:ea typeface="Times New Roman"/>
                          <a:cs typeface="Times New Roman"/>
                          <a:sym typeface="Arial"/>
                        </a:rPr>
                        <a:t>:</a:t>
                      </a:r>
                      <a:r>
                        <a:rPr lang="en-US" sz="1800" u="sng" strike="noStrike" cap="none" baseline="0" dirty="0" smtClean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Avenir Next LT Pro Light"/>
                          <a:ea typeface="Times New Roman"/>
                          <a:cs typeface="Times New Roman"/>
                          <a:sym typeface="Arial"/>
                        </a:rPr>
                        <a:t> </a:t>
                      </a:r>
                      <a:endParaRPr sz="1800" u="none" strike="noStrike" cap="none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100" marR="411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92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Noto Sans Symbols"/>
                        <a:buChar char="✔"/>
                      </a:pPr>
                      <a:r>
                        <a:rPr lang="en-US" sz="1800" u="none" strike="noStrike" cap="none" dirty="0" smtClean="0">
                          <a:solidFill>
                            <a:srgbClr val="0070C0"/>
                          </a:solidFill>
                          <a:latin typeface="Avenir Next LT Pro Light"/>
                          <a:ea typeface="Times New Roman"/>
                          <a:cs typeface="Times New Roman"/>
                          <a:sym typeface="Arial"/>
                        </a:rPr>
                        <a:t>Pharmaceutics</a:t>
                      </a:r>
                      <a:endParaRPr sz="1800" u="none" strike="noStrike" cap="none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100" marR="411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87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Noto Sans Symbols"/>
                        <a:buChar char="✔"/>
                      </a:pPr>
                      <a:r>
                        <a:rPr lang="en-US" sz="1800" u="none" strike="noStrike" cap="none" dirty="0" smtClean="0">
                          <a:solidFill>
                            <a:srgbClr val="0070C0"/>
                          </a:solidFill>
                        </a:rPr>
                        <a:t>Pharmacology</a:t>
                      </a:r>
                      <a:r>
                        <a:rPr lang="en-US" sz="1800" u="none" strike="noStrike" cap="none" baseline="0" dirty="0" smtClean="0">
                          <a:solidFill>
                            <a:srgbClr val="0070C0"/>
                          </a:solidFill>
                        </a:rPr>
                        <a:t> &amp; Toxicology</a:t>
                      </a:r>
                      <a:endParaRPr sz="1800" u="none" strike="noStrike" cap="none" dirty="0">
                        <a:solidFill>
                          <a:srgbClr val="0070C0"/>
                        </a:solidFill>
                      </a:endParaRP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Noto Sans Symbols"/>
                        <a:buChar char="✔"/>
                      </a:pPr>
                      <a:r>
                        <a:rPr lang="en-US" sz="1800" u="none" strike="noStrike" cap="none" dirty="0" smtClean="0">
                          <a:solidFill>
                            <a:srgbClr val="0070C0"/>
                          </a:solidFill>
                        </a:rPr>
                        <a:t>Microbiology &amp; Immunology</a:t>
                      </a:r>
                      <a:endParaRPr sz="1800" u="none" strike="noStrike" cap="none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100" marR="411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87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Noto Sans Symbols"/>
                        <a:buChar char="✔"/>
                      </a:pPr>
                      <a:r>
                        <a:rPr lang="en-US" sz="1800" u="none" strike="noStrike" cap="none" dirty="0" smtClean="0">
                          <a:solidFill>
                            <a:srgbClr val="0070C0"/>
                          </a:solidFill>
                        </a:rPr>
                        <a:t>Pharmaceutical Chemistry</a:t>
                      </a:r>
                      <a:endParaRPr sz="1800" u="none" strike="noStrike" cap="none" dirty="0">
                        <a:solidFill>
                          <a:srgbClr val="0070C0"/>
                        </a:solidFill>
                      </a:endParaRP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Noto Sans Symbols"/>
                        <a:buChar char="✔"/>
                      </a:pPr>
                      <a:r>
                        <a:rPr lang="en-US" sz="1800" u="none" strike="noStrike" cap="none" dirty="0" err="1" smtClean="0">
                          <a:solidFill>
                            <a:srgbClr val="0070C0"/>
                          </a:solidFill>
                        </a:rPr>
                        <a:t>Pharmacognosy</a:t>
                      </a:r>
                      <a:r>
                        <a:rPr lang="ar-EG" sz="1800" u="none" strike="noStrike" cap="none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endParaRPr sz="1800" u="none" strike="noStrike" cap="none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100" marR="4110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92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Noto Sans Symbols"/>
                        <a:buChar char="✔"/>
                      </a:pPr>
                      <a:r>
                        <a:rPr lang="en-US" sz="1800" u="none" strike="noStrike" cap="none" dirty="0" smtClean="0">
                          <a:solidFill>
                            <a:srgbClr val="0070C0"/>
                          </a:solidFill>
                          <a:latin typeface="Avenir Next LT Pro Light"/>
                          <a:ea typeface="Times New Roman"/>
                          <a:cs typeface="Times New Roman"/>
                          <a:sym typeface="Arial"/>
                        </a:rPr>
                        <a:t>Biochemistry</a:t>
                      </a:r>
                      <a:endParaRPr sz="1800" u="sng" strike="noStrike" cap="none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100" marR="4110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12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Noto Sans Symbols"/>
                        <a:buChar char="✔"/>
                      </a:pPr>
                      <a:r>
                        <a:rPr lang="en-US" sz="1800" u="none" strike="noStrike" cap="none" dirty="0" smtClean="0">
                          <a:solidFill>
                            <a:srgbClr val="0070C0"/>
                          </a:solidFill>
                          <a:latin typeface="Avenir Next LT Pro Light"/>
                          <a:ea typeface="Times New Roman"/>
                          <a:cs typeface="Times New Roman"/>
                          <a:sym typeface="Arial"/>
                        </a:rPr>
                        <a:t>Clinical</a:t>
                      </a:r>
                      <a:r>
                        <a:rPr lang="en-US" sz="1800" u="none" strike="noStrike" cap="none" baseline="0" dirty="0" smtClean="0">
                          <a:solidFill>
                            <a:srgbClr val="0070C0"/>
                          </a:solidFill>
                          <a:latin typeface="Avenir Next LT Pro Light"/>
                          <a:ea typeface="Times New Roman"/>
                          <a:cs typeface="Times New Roman"/>
                          <a:sym typeface="Arial"/>
                        </a:rPr>
                        <a:t> Pharmacy &amp; Pharmacy Practice</a:t>
                      </a:r>
                      <a:endParaRPr sz="1800" u="none" strike="noStrike" cap="none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100" marR="4110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8925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Wingdings" panose="05000000000000000000" pitchFamily="2" charset="2"/>
                        <a:buChar char="Ø"/>
                      </a:pPr>
                      <a:r>
                        <a:rPr lang="en-US" sz="1800" u="sng" strike="noStrike" cap="none" dirty="0" smtClean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Avenir Next LT Pro Light"/>
                          <a:ea typeface="Times New Roman"/>
                          <a:cs typeface="Times New Roman"/>
                          <a:sym typeface="Arial"/>
                        </a:rPr>
                        <a:t>Doctor of Philosophy  Degree in Pharmaceutical Sciences in the following </a:t>
                      </a:r>
                      <a:r>
                        <a:rPr lang="en-US" sz="1800" u="sng" strike="noStrike" cap="none" dirty="0" err="1" smtClean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Avenir Next LT Pro Light"/>
                          <a:ea typeface="Times New Roman"/>
                          <a:cs typeface="Times New Roman"/>
                          <a:sym typeface="Arial"/>
                        </a:rPr>
                        <a:t>specializaions</a:t>
                      </a:r>
                      <a:r>
                        <a:rPr lang="en-US" sz="1800" u="sng" strike="noStrike" cap="none" dirty="0" smtClean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Avenir Next LT Pro Light"/>
                          <a:ea typeface="Times New Roman"/>
                          <a:cs typeface="Times New Roman"/>
                          <a:sym typeface="Arial"/>
                        </a:rPr>
                        <a:t>:</a:t>
                      </a:r>
                      <a:r>
                        <a:rPr lang="en-US" sz="1800" u="sng" strike="noStrike" cap="none" baseline="0" dirty="0" smtClean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Avenir Next LT Pro Light"/>
                          <a:ea typeface="Times New Roman"/>
                          <a:cs typeface="Times New Roman"/>
                          <a:sym typeface="Arial"/>
                        </a:rPr>
                        <a:t> </a:t>
                      </a:r>
                      <a:endParaRPr lang="en-US" sz="1800" u="none" strike="noStrike" cap="none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100" marR="4110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92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Wingdings" panose="05000000000000000000" pitchFamily="2" charset="2"/>
                        <a:buChar char="ü"/>
                      </a:pPr>
                      <a:r>
                        <a:rPr lang="en-US" sz="1800" u="none" strike="noStrike" cap="none" dirty="0" smtClean="0">
                          <a:solidFill>
                            <a:srgbClr val="0070C0"/>
                          </a:solidFill>
                          <a:latin typeface="Avenir Next LT Pro Light"/>
                          <a:ea typeface="Times New Roman"/>
                          <a:cs typeface="Times New Roman"/>
                          <a:sym typeface="Arial"/>
                        </a:rPr>
                        <a:t>Pharmaceutics</a:t>
                      </a:r>
                      <a:endParaRPr lang="en-US" sz="1800" u="none" strike="noStrike" cap="none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100" marR="4110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92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Wingdings" panose="05000000000000000000" pitchFamily="2" charset="2"/>
                        <a:buChar char="ü"/>
                      </a:pPr>
                      <a:r>
                        <a:rPr lang="en-US" sz="1800" b="1" i="0" u="none" strike="noStrike" cap="none" baseline="0" dirty="0" smtClean="0">
                          <a:solidFill>
                            <a:srgbClr val="0070C0"/>
                          </a:solidFill>
                          <a:latin typeface="Avenir Next LT Pro Light"/>
                          <a:ea typeface="Times New Roman"/>
                          <a:cs typeface="Times New Roman"/>
                          <a:sym typeface="Arial"/>
                        </a:rPr>
                        <a:t>Pharmaceutical Analytical Chemistry</a:t>
                      </a:r>
                      <a:endParaRPr sz="1800" b="1" i="0" u="none" strike="noStrike" cap="none" baseline="0" dirty="0">
                        <a:solidFill>
                          <a:srgbClr val="0070C0"/>
                        </a:solidFill>
                        <a:latin typeface="Avenir Next LT Pro Ligh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100" marR="4110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92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Wingdings" panose="05000000000000000000" pitchFamily="2" charset="2"/>
                        <a:buChar char="ü"/>
                      </a:pPr>
                      <a:r>
                        <a:rPr lang="en-US" sz="1800" u="none" strike="noStrike" cap="none" dirty="0" smtClean="0">
                          <a:solidFill>
                            <a:srgbClr val="0070C0"/>
                          </a:solidFill>
                          <a:latin typeface="Avenir Next LT Pro Light"/>
                          <a:ea typeface="Times New Roman"/>
                          <a:cs typeface="Times New Roman"/>
                          <a:sym typeface="Arial"/>
                        </a:rPr>
                        <a:t>Clinical</a:t>
                      </a:r>
                      <a:r>
                        <a:rPr lang="en-US" sz="1800" u="none" strike="noStrike" cap="none" baseline="0" dirty="0" smtClean="0">
                          <a:solidFill>
                            <a:srgbClr val="0070C0"/>
                          </a:solidFill>
                          <a:latin typeface="Avenir Next LT Pro Light"/>
                          <a:ea typeface="Times New Roman"/>
                          <a:cs typeface="Times New Roman"/>
                          <a:sym typeface="Arial"/>
                        </a:rPr>
                        <a:t> Pharmacy &amp; Pharmacy Practice</a:t>
                      </a:r>
                      <a:endParaRPr lang="en-US" sz="1800" u="none" strike="noStrike" cap="none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100" marR="4110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892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Wingdings" panose="05000000000000000000" pitchFamily="2" charset="2"/>
                        <a:buChar char="ü"/>
                      </a:pPr>
                      <a:r>
                        <a:rPr lang="en-US" sz="1800" u="none" strike="noStrike" cap="none" dirty="0" smtClean="0">
                          <a:solidFill>
                            <a:srgbClr val="0070C0"/>
                          </a:solidFill>
                        </a:rPr>
                        <a:t>Pharmaceutical Chemistry</a:t>
                      </a:r>
                      <a:endParaRPr lang="en-US" sz="1800" u="none" strike="noStrike" cap="none" dirty="0">
                        <a:solidFill>
                          <a:srgbClr val="0070C0"/>
                        </a:solidFill>
                      </a:endParaRPr>
                    </a:p>
                  </a:txBody>
                  <a:tcPr marL="41100" marR="4110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892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Wingdings" panose="05000000000000000000" pitchFamily="2" charset="2"/>
                        <a:buChar char="ü"/>
                      </a:pPr>
                      <a:r>
                        <a:rPr lang="en-US" sz="1800" u="none" strike="noStrike" cap="none" dirty="0" smtClean="0">
                          <a:solidFill>
                            <a:srgbClr val="0070C0"/>
                          </a:solidFill>
                          <a:latin typeface="Avenir Next LT Pro Light"/>
                          <a:ea typeface="Times New Roman"/>
                          <a:cs typeface="Times New Roman"/>
                          <a:sym typeface="Arial"/>
                        </a:rPr>
                        <a:t>Biochemistry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100" marR="4110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892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Wingdings" panose="05000000000000000000" pitchFamily="2" charset="2"/>
                        <a:buChar char="ü"/>
                      </a:pPr>
                      <a:r>
                        <a:rPr lang="en-US" sz="1800" u="none" strike="noStrike" cap="none" dirty="0" err="1" smtClean="0">
                          <a:solidFill>
                            <a:srgbClr val="0070C0"/>
                          </a:solidFill>
                        </a:rPr>
                        <a:t>Pharmacognosy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100" marR="4110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8925">
                <a:tc>
                  <a:txBody>
                    <a:bodyPr/>
                    <a:lstStyle/>
                    <a:p>
                      <a:pPr marL="342900" marR="0" lvl="0" indent="-34290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Wingdings" panose="05000000000000000000" pitchFamily="2" charset="2"/>
                        <a:buChar char="Ø"/>
                      </a:pPr>
                      <a:r>
                        <a:rPr lang="en-US" sz="1800" u="sng" strike="noStrike" cap="none" dirty="0" smtClean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Diploma</a:t>
                      </a:r>
                      <a:r>
                        <a:rPr lang="ar-EG" sz="1800" u="none" strike="noStrike" cap="none" dirty="0" smtClean="0">
                          <a:highlight>
                            <a:srgbClr val="FFFF00"/>
                          </a:highlight>
                        </a:rPr>
                        <a:t>:</a:t>
                      </a:r>
                      <a:endParaRPr sz="1800" u="none" strike="noStrike" cap="none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100" marR="4110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892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Wingdings" panose="05000000000000000000" pitchFamily="2" charset="2"/>
                        <a:buChar char="ü"/>
                      </a:pPr>
                      <a:r>
                        <a:rPr lang="en-US" sz="1800" b="1" i="0" u="none" strike="noStrike" cap="none" dirty="0" smtClean="0">
                          <a:solidFill>
                            <a:srgbClr val="0070C0"/>
                          </a:solidFill>
                          <a:latin typeface="Avenir Next LT Pro Light"/>
                          <a:ea typeface="Avenir Next LT Pro Light"/>
                          <a:cs typeface="Avenir Next LT Pro Light"/>
                          <a:sym typeface="Arial"/>
                        </a:rPr>
                        <a:t>Diploma in Cosmetic Preparations and Entrepreneurship</a:t>
                      </a:r>
                      <a:endParaRPr sz="1800" b="1" i="0" u="none" strike="noStrike" cap="none" dirty="0">
                        <a:solidFill>
                          <a:srgbClr val="0070C0"/>
                        </a:solidFill>
                        <a:latin typeface="Avenir Next LT Pro Light"/>
                        <a:ea typeface="Avenir Next LT Pro Light"/>
                        <a:cs typeface="Avenir Next LT Pro Light"/>
                        <a:sym typeface="Times New Roman"/>
                      </a:endParaRPr>
                    </a:p>
                  </a:txBody>
                  <a:tcPr marL="41100" marR="4110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892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Wingdings" panose="05000000000000000000" pitchFamily="2" charset="2"/>
                        <a:buChar char="ü"/>
                      </a:pPr>
                      <a:r>
                        <a:rPr lang="en-US" sz="1800" b="1" i="0" u="none" strike="noStrike" cap="none" dirty="0" smtClean="0">
                          <a:solidFill>
                            <a:srgbClr val="0070C0"/>
                          </a:solidFill>
                          <a:latin typeface="Avenir Next LT Pro Light"/>
                          <a:ea typeface="Avenir Next LT Pro Light"/>
                          <a:cs typeface="Avenir Next LT Pro Light"/>
                          <a:sym typeface="Arial"/>
                        </a:rPr>
                        <a:t>Diploma in Hospital and Clinical Pharmacy</a:t>
                      </a:r>
                      <a:endParaRPr sz="1800" b="1" i="0" u="none" strike="noStrike" cap="none" dirty="0">
                        <a:solidFill>
                          <a:srgbClr val="0070C0"/>
                        </a:solidFill>
                        <a:latin typeface="Avenir Next LT Pro Light"/>
                        <a:ea typeface="Avenir Next LT Pro Light"/>
                        <a:cs typeface="Avenir Next LT Pro Light"/>
                        <a:sym typeface="Times New Roman"/>
                      </a:endParaRPr>
                    </a:p>
                  </a:txBody>
                  <a:tcPr marL="41100" marR="4110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892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Wingdings" panose="05000000000000000000" pitchFamily="2" charset="2"/>
                        <a:buChar char="ü"/>
                      </a:pPr>
                      <a:r>
                        <a:rPr lang="en-US" sz="1800" b="1" i="0" u="none" strike="noStrike" cap="none" dirty="0" smtClean="0">
                          <a:solidFill>
                            <a:srgbClr val="0070C0"/>
                          </a:solidFill>
                          <a:latin typeface="Avenir Next LT Pro Light"/>
                          <a:ea typeface="Avenir Next LT Pro Light"/>
                          <a:cs typeface="Avenir Next LT Pro Light"/>
                          <a:sym typeface="Arial"/>
                        </a:rPr>
                        <a:t>Diploma in Biochemical Analysis</a:t>
                      </a:r>
                      <a:endParaRPr sz="1800" b="1" i="0" u="none" strike="noStrike" cap="none" dirty="0">
                        <a:solidFill>
                          <a:srgbClr val="0070C0"/>
                        </a:solidFill>
                        <a:latin typeface="Avenir Next LT Pro Light"/>
                        <a:ea typeface="Avenir Next LT Pro Light"/>
                        <a:cs typeface="Avenir Next LT Pro Light"/>
                        <a:sym typeface="Times New Roman"/>
                      </a:endParaRPr>
                    </a:p>
                  </a:txBody>
                  <a:tcPr marL="41100" marR="4110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892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Wingdings" panose="05000000000000000000" pitchFamily="2" charset="2"/>
                        <a:buChar char="ü"/>
                      </a:pPr>
                      <a:r>
                        <a:rPr lang="en-US" sz="1800" b="1" i="0" u="none" strike="noStrike" cap="none" dirty="0" smtClean="0">
                          <a:solidFill>
                            <a:srgbClr val="0070C0"/>
                          </a:solidFill>
                          <a:latin typeface="Avenir Next LT Pro Light"/>
                          <a:ea typeface="Avenir Next LT Pro Light"/>
                          <a:cs typeface="Avenir Next LT Pro Light"/>
                          <a:sym typeface="Arial"/>
                        </a:rPr>
                        <a:t>Diploma in Medicinal Plants and Traditional Therapeutics</a:t>
                      </a:r>
                      <a:endParaRPr sz="1800" b="1" i="0" u="none" strike="noStrike" cap="none" dirty="0">
                        <a:solidFill>
                          <a:srgbClr val="0070C0"/>
                        </a:solidFill>
                        <a:latin typeface="Avenir Next LT Pro Light"/>
                        <a:ea typeface="Avenir Next LT Pro Light"/>
                        <a:cs typeface="Avenir Next LT Pro Light"/>
                        <a:sym typeface="Times New Roman"/>
                      </a:endParaRPr>
                    </a:p>
                  </a:txBody>
                  <a:tcPr marL="41100" marR="4110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79" name="Google Shape;379;p11"/>
          <p:cNvSpPr/>
          <p:nvPr/>
        </p:nvSpPr>
        <p:spPr>
          <a:xfrm>
            <a:off x="7395883" y="242047"/>
            <a:ext cx="4585448" cy="2756647"/>
          </a:xfrm>
          <a:prstGeom prst="flowChartMultidocumen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077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2"/>
          <p:cNvSpPr txBox="1">
            <a:spLocks noGrp="1"/>
          </p:cNvSpPr>
          <p:nvPr>
            <p:ph type="title"/>
          </p:nvPr>
        </p:nvSpPr>
        <p:spPr>
          <a:xfrm>
            <a:off x="2704278" y="20149"/>
            <a:ext cx="10026650" cy="65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6000"/>
              <a:buFont typeface="Times New Roman"/>
              <a:buNone/>
            </a:pPr>
            <a:r>
              <a:rPr lang="en-US" sz="6000" b="1" dirty="0" smtClean="0">
                <a:solidFill>
                  <a:srgbClr val="FFFF00"/>
                </a:solidFill>
                <a:latin typeface="Times New Roman"/>
                <a:cs typeface="Times New Roman"/>
                <a:sym typeface="Times New Roman"/>
              </a:rPr>
              <a:t>Professional Certificates</a:t>
            </a:r>
            <a:endParaRPr dirty="0"/>
          </a:p>
        </p:txBody>
      </p:sp>
      <p:sp>
        <p:nvSpPr>
          <p:cNvPr id="385" name="Google Shape;385;p12"/>
          <p:cNvSpPr txBox="1">
            <a:spLocks noGrp="1"/>
          </p:cNvSpPr>
          <p:nvPr>
            <p:ph type="body" idx="4"/>
          </p:nvPr>
        </p:nvSpPr>
        <p:spPr>
          <a:xfrm>
            <a:off x="4072632" y="1138203"/>
            <a:ext cx="7775715" cy="5555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00" lvl="0" indent="-360000" algn="just">
              <a:lnSpc>
                <a:spcPct val="170000"/>
              </a:lnSpc>
              <a:spcBef>
                <a:spcPts val="0"/>
              </a:spcBef>
              <a:buSzPts val="1900"/>
              <a:buFont typeface="Noto Sans Symbols"/>
              <a:buChar char="❑"/>
            </a:pPr>
            <a:r>
              <a:rPr lang="ar-EG" altLang="ar-EG" sz="1400" dirty="0">
                <a:solidFill>
                  <a:srgbClr val="E8EAED"/>
                </a:solidFill>
                <a:latin typeface="inherit"/>
              </a:rPr>
              <a:t>A professional certificate entitled “</a:t>
            </a:r>
            <a:r>
              <a:rPr lang="ar-EG" altLang="ar-EG" sz="1400" b="1" dirty="0">
                <a:solidFill>
                  <a:srgbClr val="FFFF00"/>
                </a:solidFill>
                <a:latin typeface="inherit"/>
              </a:rPr>
              <a:t>Pharmacogenomics of rare and inherited diseases</a:t>
            </a:r>
            <a:r>
              <a:rPr lang="ar-EG" altLang="ar-EG" sz="1400" dirty="0">
                <a:solidFill>
                  <a:srgbClr val="E8EAED"/>
                </a:solidFill>
                <a:latin typeface="inherit"/>
              </a:rPr>
              <a:t>" granted by the Departments of Biochemistry and Pharmacology and Toxicology. It was offered on </a:t>
            </a:r>
            <a:r>
              <a:rPr lang="en-US" altLang="ar-EG" sz="1400" dirty="0">
                <a:solidFill>
                  <a:srgbClr val="E8EAED"/>
                </a:solidFill>
                <a:latin typeface="inherit"/>
              </a:rPr>
              <a:t>14/8/2023</a:t>
            </a:r>
            <a:r>
              <a:rPr lang="ar-EG" altLang="ar-EG" sz="1400" dirty="0">
                <a:solidFill>
                  <a:srgbClr val="E8EAED"/>
                </a:solidFill>
                <a:latin typeface="inherit"/>
              </a:rPr>
              <a:t> and extended until </a:t>
            </a:r>
            <a:r>
              <a:rPr lang="en-US" altLang="ar-EG" sz="1400" dirty="0">
                <a:solidFill>
                  <a:srgbClr val="E8EAED"/>
                </a:solidFill>
                <a:latin typeface="inherit"/>
              </a:rPr>
              <a:t>28/8/2023 </a:t>
            </a:r>
            <a:r>
              <a:rPr lang="ar-EG" altLang="ar-EG" sz="1400" dirty="0">
                <a:solidFill>
                  <a:srgbClr val="E8EAED"/>
                </a:solidFill>
                <a:latin typeface="inherit"/>
              </a:rPr>
              <a:t>, and  </a:t>
            </a:r>
            <a:r>
              <a:rPr lang="en-US" altLang="ar-EG" sz="1400" dirty="0">
                <a:solidFill>
                  <a:srgbClr val="E8EAED"/>
                </a:solidFill>
                <a:latin typeface="inherit"/>
              </a:rPr>
              <a:t>9 </a:t>
            </a:r>
            <a:r>
              <a:rPr lang="ar-EG" altLang="ar-EG" sz="1400" dirty="0">
                <a:solidFill>
                  <a:srgbClr val="E8EAED"/>
                </a:solidFill>
                <a:latin typeface="inherit"/>
              </a:rPr>
              <a:t>graduate students enrolled in it </a:t>
            </a:r>
            <a:r>
              <a:rPr lang="en-US" altLang="ar-EG" sz="1400" dirty="0" smtClean="0">
                <a:solidFill>
                  <a:srgbClr val="E8EAED"/>
                </a:solidFill>
                <a:latin typeface="inherit"/>
                <a:cs typeface="+mj-cs"/>
              </a:rPr>
              <a:t>.</a:t>
            </a:r>
            <a:endParaRPr lang="ar-EG" altLang="ar-EG" sz="1400" dirty="0" smtClean="0">
              <a:solidFill>
                <a:srgbClr val="E8EAED"/>
              </a:solidFill>
              <a:latin typeface="inherit"/>
              <a:cs typeface="+mj-cs"/>
            </a:endParaRPr>
          </a:p>
          <a:p>
            <a:pPr marL="360000" lvl="0" indent="-360000" algn="just">
              <a:lnSpc>
                <a:spcPct val="170000"/>
              </a:lnSpc>
              <a:spcBef>
                <a:spcPts val="0"/>
              </a:spcBef>
              <a:buSzPts val="1900"/>
              <a:buFont typeface="Noto Sans Symbols"/>
              <a:buChar char="❑"/>
            </a:pPr>
            <a:r>
              <a:rPr lang="ar-EG" altLang="ar-EG" sz="1400" dirty="0">
                <a:solidFill>
                  <a:srgbClr val="E8EAED"/>
                </a:solidFill>
                <a:latin typeface="inherit"/>
              </a:rPr>
              <a:t>A professional certificate entitled </a:t>
            </a:r>
            <a:r>
              <a:rPr lang="ar-EG" altLang="ar-EG" sz="1400" dirty="0" smtClean="0">
                <a:solidFill>
                  <a:srgbClr val="E8EAED"/>
                </a:solidFill>
                <a:latin typeface="inherit"/>
              </a:rPr>
              <a:t>“ِ</a:t>
            </a:r>
            <a:r>
              <a:rPr lang="en-US" altLang="ar-EG" sz="1400" b="1" dirty="0" smtClean="0">
                <a:solidFill>
                  <a:srgbClr val="FFFF00"/>
                </a:solidFill>
                <a:latin typeface="inherit"/>
              </a:rPr>
              <a:t>Application of Genomics and Pharmacogenomics in cancer</a:t>
            </a:r>
            <a:r>
              <a:rPr lang="en-US" altLang="ar-EG" sz="1400" dirty="0" smtClean="0">
                <a:solidFill>
                  <a:srgbClr val="E8EAED"/>
                </a:solidFill>
                <a:latin typeface="inherit"/>
              </a:rPr>
              <a:t>”</a:t>
            </a:r>
            <a:r>
              <a:rPr lang="ar-EG" altLang="ar-EG" sz="1400" dirty="0" smtClean="0">
                <a:solidFill>
                  <a:srgbClr val="E8EAED"/>
                </a:solidFill>
                <a:latin typeface="inherit"/>
              </a:rPr>
              <a:t> </a:t>
            </a:r>
            <a:r>
              <a:rPr lang="ar-EG" altLang="ar-EG" sz="1400" dirty="0">
                <a:solidFill>
                  <a:srgbClr val="E8EAED"/>
                </a:solidFill>
                <a:latin typeface="inherit"/>
              </a:rPr>
              <a:t>granted by the Departments of Biochemistry and Pharmacology and Toxicology. It was offered on </a:t>
            </a:r>
            <a:r>
              <a:rPr lang="en-US" altLang="ar-EG" sz="1400" dirty="0" smtClean="0">
                <a:solidFill>
                  <a:srgbClr val="E8EAED"/>
                </a:solidFill>
                <a:latin typeface="inherit"/>
              </a:rPr>
              <a:t>13/8/2023</a:t>
            </a:r>
            <a:r>
              <a:rPr lang="ar-EG" altLang="ar-EG" sz="1400" dirty="0" smtClean="0">
                <a:solidFill>
                  <a:srgbClr val="E8EAED"/>
                </a:solidFill>
                <a:latin typeface="inherit"/>
              </a:rPr>
              <a:t> </a:t>
            </a:r>
            <a:r>
              <a:rPr lang="ar-EG" altLang="ar-EG" sz="1400" dirty="0">
                <a:solidFill>
                  <a:srgbClr val="E8EAED"/>
                </a:solidFill>
                <a:latin typeface="inherit"/>
              </a:rPr>
              <a:t>and extended until </a:t>
            </a:r>
            <a:r>
              <a:rPr lang="en-US" altLang="ar-EG" sz="1400" dirty="0" smtClean="0">
                <a:solidFill>
                  <a:srgbClr val="E8EAED"/>
                </a:solidFill>
                <a:latin typeface="inherit"/>
              </a:rPr>
              <a:t>30/8/2023 </a:t>
            </a:r>
            <a:r>
              <a:rPr lang="ar-EG" altLang="ar-EG" sz="1400" dirty="0">
                <a:solidFill>
                  <a:srgbClr val="E8EAED"/>
                </a:solidFill>
                <a:latin typeface="inherit"/>
              </a:rPr>
              <a:t>, and  </a:t>
            </a:r>
            <a:r>
              <a:rPr lang="en-US" altLang="ar-EG" sz="1400" dirty="0" smtClean="0">
                <a:solidFill>
                  <a:srgbClr val="E8EAED"/>
                </a:solidFill>
                <a:latin typeface="inherit"/>
              </a:rPr>
              <a:t>23 </a:t>
            </a:r>
            <a:r>
              <a:rPr lang="ar-EG" altLang="ar-EG" sz="1400" dirty="0">
                <a:solidFill>
                  <a:srgbClr val="E8EAED"/>
                </a:solidFill>
                <a:latin typeface="inherit"/>
              </a:rPr>
              <a:t>graduate students enrolled in it </a:t>
            </a:r>
            <a:r>
              <a:rPr lang="en-US" altLang="ar-EG" sz="1400" dirty="0">
                <a:solidFill>
                  <a:srgbClr val="E8EAED"/>
                </a:solidFill>
                <a:latin typeface="inherit"/>
              </a:rPr>
              <a:t>.</a:t>
            </a:r>
            <a:endParaRPr lang="ar-EG" altLang="ar-EG" sz="1400" dirty="0">
              <a:solidFill>
                <a:srgbClr val="E8EAED"/>
              </a:solidFill>
              <a:latin typeface="inherit"/>
            </a:endParaRPr>
          </a:p>
          <a:p>
            <a:pPr marL="360000" indent="-360000" algn="just">
              <a:lnSpc>
                <a:spcPct val="170000"/>
              </a:lnSpc>
              <a:spcBef>
                <a:spcPts val="0"/>
              </a:spcBef>
              <a:buSzPts val="1900"/>
              <a:buFont typeface="Noto Sans Symbols"/>
              <a:buChar char="❑"/>
            </a:pPr>
            <a:r>
              <a:rPr lang="ar-EG" altLang="ar-EG" sz="1400" dirty="0" smtClean="0">
                <a:solidFill>
                  <a:srgbClr val="E8EAED"/>
                </a:solidFill>
                <a:latin typeface="inherit"/>
              </a:rPr>
              <a:t>A </a:t>
            </a:r>
            <a:r>
              <a:rPr lang="ar-EG" altLang="ar-EG" sz="1400" dirty="0">
                <a:solidFill>
                  <a:srgbClr val="E8EAED"/>
                </a:solidFill>
                <a:latin typeface="inherit"/>
              </a:rPr>
              <a:t>professional certificate entitled </a:t>
            </a:r>
            <a:r>
              <a:rPr lang="en-US" altLang="ar-EG" sz="1400" dirty="0" smtClean="0">
                <a:solidFill>
                  <a:srgbClr val="E8EAED"/>
                </a:solidFill>
                <a:latin typeface="inherit"/>
              </a:rPr>
              <a:t>”</a:t>
            </a:r>
            <a:r>
              <a:rPr lang="ar-EG" sz="1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Neuropsychiatric clinical pharmacy </a:t>
            </a:r>
            <a:r>
              <a:rPr lang="ar-EG" sz="1400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practice</a:t>
            </a:r>
            <a:r>
              <a:rPr lang="en-US" sz="1400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r>
              <a:rPr lang="ar-EG" altLang="ar-EG" sz="1400" dirty="0" smtClean="0">
                <a:solidFill>
                  <a:srgbClr val="E8EAED"/>
                </a:solidFill>
                <a:latin typeface="inherit"/>
              </a:rPr>
              <a:t> </a:t>
            </a:r>
            <a:r>
              <a:rPr lang="ar-EG" altLang="ar-EG" sz="1400" dirty="0">
                <a:solidFill>
                  <a:srgbClr val="E8EAED"/>
                </a:solidFill>
                <a:latin typeface="inherit"/>
              </a:rPr>
              <a:t>granted by the Departments of </a:t>
            </a:r>
            <a:r>
              <a:rPr lang="en-US" altLang="ar-EG" sz="1400" dirty="0" smtClean="0">
                <a:solidFill>
                  <a:srgbClr val="E8EAED"/>
                </a:solidFill>
                <a:latin typeface="inherit"/>
              </a:rPr>
              <a:t>Clinical </a:t>
            </a:r>
            <a:r>
              <a:rPr lang="en-US" altLang="ar-EG" sz="1400" dirty="0" err="1" smtClean="0">
                <a:solidFill>
                  <a:srgbClr val="E8EAED"/>
                </a:solidFill>
                <a:latin typeface="inherit"/>
              </a:rPr>
              <a:t>Pharmay</a:t>
            </a:r>
            <a:r>
              <a:rPr lang="en-US" altLang="ar-EG" sz="1400" dirty="0" smtClean="0">
                <a:solidFill>
                  <a:srgbClr val="E8EAED"/>
                </a:solidFill>
                <a:latin typeface="inherit"/>
              </a:rPr>
              <a:t> &amp; Pharmacy Practice</a:t>
            </a:r>
            <a:r>
              <a:rPr lang="ar-EG" altLang="ar-EG" sz="1400" dirty="0" smtClean="0">
                <a:solidFill>
                  <a:srgbClr val="E8EAED"/>
                </a:solidFill>
                <a:latin typeface="inherit"/>
              </a:rPr>
              <a:t>. </a:t>
            </a:r>
            <a:r>
              <a:rPr lang="ar-EG" altLang="ar-EG" sz="1400" dirty="0">
                <a:solidFill>
                  <a:srgbClr val="E8EAED"/>
                </a:solidFill>
                <a:latin typeface="inherit"/>
              </a:rPr>
              <a:t>It was offered on </a:t>
            </a:r>
            <a:r>
              <a:rPr lang="en-US" altLang="ar-EG" sz="1400" dirty="0" smtClean="0">
                <a:solidFill>
                  <a:srgbClr val="E8EAED"/>
                </a:solidFill>
                <a:latin typeface="inherit"/>
              </a:rPr>
              <a:t>20/4/2024</a:t>
            </a:r>
            <a:r>
              <a:rPr lang="ar-EG" altLang="ar-EG" sz="1400" dirty="0" smtClean="0">
                <a:solidFill>
                  <a:srgbClr val="E8EAED"/>
                </a:solidFill>
                <a:latin typeface="inherit"/>
              </a:rPr>
              <a:t>, </a:t>
            </a:r>
            <a:r>
              <a:rPr lang="ar-EG" altLang="ar-EG" sz="1400" dirty="0">
                <a:solidFill>
                  <a:srgbClr val="E8EAED"/>
                </a:solidFill>
                <a:latin typeface="inherit"/>
              </a:rPr>
              <a:t>and  </a:t>
            </a:r>
            <a:r>
              <a:rPr lang="en-US" altLang="ar-EG" sz="1400" dirty="0" smtClean="0">
                <a:solidFill>
                  <a:srgbClr val="E8EAED"/>
                </a:solidFill>
                <a:latin typeface="inherit"/>
              </a:rPr>
              <a:t>35 </a:t>
            </a:r>
            <a:r>
              <a:rPr lang="ar-EG" altLang="ar-EG" sz="1400" dirty="0">
                <a:solidFill>
                  <a:srgbClr val="E8EAED"/>
                </a:solidFill>
                <a:latin typeface="inherit"/>
              </a:rPr>
              <a:t>graduate students </a:t>
            </a:r>
            <a:r>
              <a:rPr lang="ar-EG" altLang="ar-EG" sz="1400" dirty="0" smtClean="0">
                <a:solidFill>
                  <a:srgbClr val="E8EAED"/>
                </a:solidFill>
                <a:latin typeface="inherit"/>
              </a:rPr>
              <a:t>enrolled </a:t>
            </a:r>
            <a:r>
              <a:rPr lang="ar-EG" altLang="ar-EG" sz="1400" dirty="0">
                <a:solidFill>
                  <a:srgbClr val="E8EAED"/>
                </a:solidFill>
                <a:latin typeface="inherit"/>
              </a:rPr>
              <a:t>in it </a:t>
            </a:r>
            <a:r>
              <a:rPr lang="en-US" altLang="ar-EG" sz="1400" dirty="0" smtClean="0">
                <a:solidFill>
                  <a:srgbClr val="E8EAED"/>
                </a:solidFill>
                <a:latin typeface="inherit"/>
              </a:rPr>
              <a:t>.</a:t>
            </a:r>
            <a:endParaRPr lang="ar-EG" sz="1400" b="1" dirty="0" smtClean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0000" lvl="0" indent="-360000" algn="just">
              <a:lnSpc>
                <a:spcPct val="170000"/>
              </a:lnSpc>
              <a:spcBef>
                <a:spcPts val="0"/>
              </a:spcBef>
              <a:buSzPts val="1900"/>
              <a:buFont typeface="Noto Sans Symbols"/>
              <a:buChar char="❑"/>
            </a:pPr>
            <a:r>
              <a:rPr lang="ar-EG" altLang="ar-EG" sz="1400" dirty="0">
                <a:solidFill>
                  <a:srgbClr val="E8EAED"/>
                </a:solidFill>
                <a:latin typeface="inherit"/>
              </a:rPr>
              <a:t>A professional certificate entitled </a:t>
            </a:r>
            <a:r>
              <a:rPr lang="en-US" altLang="ar-EG" sz="1400" dirty="0">
                <a:solidFill>
                  <a:srgbClr val="E8EAED"/>
                </a:solidFill>
                <a:latin typeface="inherit"/>
              </a:rPr>
              <a:t>”</a:t>
            </a:r>
            <a:r>
              <a:rPr lang="ar-EG" sz="1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Aromatherapy as Complementary Medicine</a:t>
            </a:r>
            <a:r>
              <a:rPr lang="en-US" sz="1400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r>
              <a:rPr lang="ar-EG" altLang="ar-EG" sz="1400" dirty="0" smtClean="0">
                <a:solidFill>
                  <a:srgbClr val="E8EAED"/>
                </a:solidFill>
                <a:latin typeface="inherit"/>
              </a:rPr>
              <a:t> </a:t>
            </a:r>
            <a:r>
              <a:rPr lang="ar-EG" altLang="ar-EG" sz="1400" dirty="0">
                <a:solidFill>
                  <a:srgbClr val="E8EAED"/>
                </a:solidFill>
                <a:latin typeface="inherit"/>
              </a:rPr>
              <a:t>granted by the Departments of </a:t>
            </a:r>
            <a:r>
              <a:rPr lang="en-US" altLang="ar-EG" sz="1400" dirty="0" err="1" smtClean="0">
                <a:solidFill>
                  <a:srgbClr val="E8EAED"/>
                </a:solidFill>
                <a:latin typeface="inherit"/>
              </a:rPr>
              <a:t>Pharmacognosy</a:t>
            </a:r>
            <a:r>
              <a:rPr lang="en-US" altLang="ar-EG" sz="1400" dirty="0" smtClean="0">
                <a:solidFill>
                  <a:srgbClr val="E8EAED"/>
                </a:solidFill>
                <a:latin typeface="inherit"/>
              </a:rPr>
              <a:t> </a:t>
            </a:r>
            <a:r>
              <a:rPr lang="ar-EG" altLang="ar-EG" sz="1400" dirty="0" smtClean="0">
                <a:solidFill>
                  <a:srgbClr val="E8EAED"/>
                </a:solidFill>
                <a:latin typeface="inherit"/>
              </a:rPr>
              <a:t>. </a:t>
            </a:r>
            <a:r>
              <a:rPr lang="ar-EG" altLang="ar-EG" sz="1400" dirty="0">
                <a:solidFill>
                  <a:srgbClr val="E8EAED"/>
                </a:solidFill>
                <a:latin typeface="inherit"/>
              </a:rPr>
              <a:t>It was offered on </a:t>
            </a:r>
            <a:r>
              <a:rPr lang="en-US" altLang="ar-EG" sz="1400" dirty="0" smtClean="0">
                <a:solidFill>
                  <a:srgbClr val="E8EAED"/>
                </a:solidFill>
                <a:latin typeface="inherit"/>
              </a:rPr>
              <a:t>18/8/2024</a:t>
            </a:r>
            <a:r>
              <a:rPr lang="ar-EG" altLang="ar-EG" sz="1400" dirty="0" smtClean="0">
                <a:solidFill>
                  <a:srgbClr val="E8EAED"/>
                </a:solidFill>
                <a:latin typeface="inherit"/>
              </a:rPr>
              <a:t>, </a:t>
            </a:r>
            <a:r>
              <a:rPr lang="ar-EG" altLang="ar-EG" sz="1400" dirty="0">
                <a:solidFill>
                  <a:srgbClr val="E8EAED"/>
                </a:solidFill>
                <a:latin typeface="inherit"/>
              </a:rPr>
              <a:t>and  </a:t>
            </a:r>
            <a:r>
              <a:rPr lang="en-US" altLang="ar-EG" sz="1400" dirty="0" smtClean="0">
                <a:solidFill>
                  <a:srgbClr val="E8EAED"/>
                </a:solidFill>
                <a:latin typeface="inherit"/>
              </a:rPr>
              <a:t>16 </a:t>
            </a:r>
            <a:r>
              <a:rPr lang="ar-EG" altLang="ar-EG" sz="1400" dirty="0">
                <a:solidFill>
                  <a:srgbClr val="E8EAED"/>
                </a:solidFill>
                <a:latin typeface="inherit"/>
              </a:rPr>
              <a:t>graduate students enrolled in it </a:t>
            </a:r>
            <a:endParaRPr lang="ar-EG" altLang="ar-EG" sz="1400" dirty="0" smtClean="0">
              <a:solidFill>
                <a:srgbClr val="E8EAED"/>
              </a:solidFill>
              <a:latin typeface="inherit"/>
            </a:endParaRPr>
          </a:p>
          <a:p>
            <a:pPr marL="360000" indent="-360000" algn="just">
              <a:lnSpc>
                <a:spcPct val="170000"/>
              </a:lnSpc>
              <a:spcBef>
                <a:spcPts val="0"/>
              </a:spcBef>
              <a:buSzPts val="1900"/>
              <a:buFont typeface="Noto Sans Symbols"/>
              <a:buChar char="❑"/>
            </a:pPr>
            <a:r>
              <a:rPr lang="ar-EG" altLang="ar-EG" sz="1400" dirty="0">
                <a:solidFill>
                  <a:srgbClr val="E8EAED"/>
                </a:solidFill>
                <a:latin typeface="inherit"/>
              </a:rPr>
              <a:t>A professional certificate entitled </a:t>
            </a:r>
            <a:r>
              <a:rPr lang="en-US" altLang="ar-EG" sz="1400" dirty="0">
                <a:solidFill>
                  <a:srgbClr val="E8EAED"/>
                </a:solidFill>
                <a:latin typeface="inherit"/>
              </a:rPr>
              <a:t>”</a:t>
            </a:r>
            <a:r>
              <a:rPr lang="ar-EG" sz="1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Clinical Nutrition</a:t>
            </a:r>
            <a:r>
              <a:rPr lang="en-US" sz="1400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r>
              <a:rPr lang="ar-EG" altLang="ar-EG" sz="1400" dirty="0" smtClean="0">
                <a:solidFill>
                  <a:srgbClr val="E8EAED"/>
                </a:solidFill>
                <a:latin typeface="inherit"/>
              </a:rPr>
              <a:t> </a:t>
            </a:r>
            <a:r>
              <a:rPr lang="ar-EG" altLang="ar-EG" sz="1400" dirty="0">
                <a:solidFill>
                  <a:srgbClr val="E8EAED"/>
                </a:solidFill>
                <a:latin typeface="inherit"/>
              </a:rPr>
              <a:t>granted by the Departments of </a:t>
            </a:r>
            <a:r>
              <a:rPr lang="en-US" altLang="ar-EG" sz="1400" dirty="0" smtClean="0">
                <a:solidFill>
                  <a:srgbClr val="E8EAED"/>
                </a:solidFill>
                <a:latin typeface="inherit"/>
              </a:rPr>
              <a:t>Biochemistry </a:t>
            </a:r>
            <a:r>
              <a:rPr lang="ar-EG" altLang="ar-EG" sz="1400" dirty="0">
                <a:solidFill>
                  <a:srgbClr val="E8EAED"/>
                </a:solidFill>
                <a:latin typeface="inherit"/>
              </a:rPr>
              <a:t>. It was offered on </a:t>
            </a:r>
            <a:r>
              <a:rPr lang="en-US" altLang="ar-EG" sz="1400" dirty="0" smtClean="0">
                <a:solidFill>
                  <a:srgbClr val="E8EAED"/>
                </a:solidFill>
                <a:latin typeface="inherit"/>
              </a:rPr>
              <a:t>26/8/2024</a:t>
            </a:r>
            <a:r>
              <a:rPr lang="ar-EG" altLang="ar-EG" sz="1400" dirty="0" smtClean="0">
                <a:solidFill>
                  <a:srgbClr val="E8EAED"/>
                </a:solidFill>
                <a:latin typeface="inherit"/>
              </a:rPr>
              <a:t>, </a:t>
            </a:r>
            <a:r>
              <a:rPr lang="ar-EG" altLang="ar-EG" sz="1400" dirty="0">
                <a:solidFill>
                  <a:srgbClr val="E8EAED"/>
                </a:solidFill>
                <a:latin typeface="inherit"/>
              </a:rPr>
              <a:t>and  </a:t>
            </a:r>
            <a:r>
              <a:rPr lang="en-US" altLang="ar-EG" sz="1400" dirty="0" smtClean="0">
                <a:solidFill>
                  <a:srgbClr val="E8EAED"/>
                </a:solidFill>
                <a:latin typeface="inherit"/>
              </a:rPr>
              <a:t>18 </a:t>
            </a:r>
            <a:r>
              <a:rPr lang="ar-EG" altLang="ar-EG" sz="1400" dirty="0">
                <a:solidFill>
                  <a:srgbClr val="E8EAED"/>
                </a:solidFill>
                <a:latin typeface="inherit"/>
              </a:rPr>
              <a:t>graduate students enrolled in </a:t>
            </a:r>
            <a:r>
              <a:rPr lang="ar-EG" altLang="ar-EG" sz="1400" dirty="0" smtClean="0">
                <a:solidFill>
                  <a:srgbClr val="E8EAED"/>
                </a:solidFill>
                <a:latin typeface="inherit"/>
              </a:rPr>
              <a:t>it</a:t>
            </a:r>
            <a:endParaRPr lang="ar-EG" altLang="ar-EG" dirty="0" smtClean="0">
              <a:solidFill>
                <a:srgbClr val="E8EAED"/>
              </a:solidFill>
              <a:latin typeface="inherit"/>
            </a:endParaRPr>
          </a:p>
          <a:p>
            <a:pPr marL="360000" lvl="0" indent="-239350" algn="just" rt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oto Sans Symbols"/>
              <a:buNone/>
            </a:pPr>
            <a:endParaRPr sz="1900" b="1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0000" lvl="0" indent="-239350" algn="just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900"/>
              <a:buFont typeface="Noto Sans Symbols"/>
              <a:buNone/>
            </a:pPr>
            <a:endParaRPr sz="1900" b="1" dirty="0">
              <a:solidFill>
                <a:srgbClr val="F2F2F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6" name="Google Shape;386;p12"/>
          <p:cNvSpPr/>
          <p:nvPr/>
        </p:nvSpPr>
        <p:spPr>
          <a:xfrm>
            <a:off x="93789" y="2266443"/>
            <a:ext cx="3866606" cy="193029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077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87" name="Google Shape;387;p12"/>
          <p:cNvSpPr/>
          <p:nvPr/>
        </p:nvSpPr>
        <p:spPr>
          <a:xfrm rot="10800000">
            <a:off x="-1" y="4443439"/>
            <a:ext cx="3960395" cy="2150759"/>
          </a:xfrm>
          <a:prstGeom prst="flowChartDocumen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077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88" name="Google Shape;388;p12"/>
          <p:cNvSpPr/>
          <p:nvPr/>
        </p:nvSpPr>
        <p:spPr>
          <a:xfrm>
            <a:off x="93789" y="422504"/>
            <a:ext cx="3866606" cy="1672045"/>
          </a:xfrm>
          <a:prstGeom prst="homePlate">
            <a:avLst>
              <a:gd name="adj" fmla="val 50000"/>
            </a:avLst>
          </a:prstGeom>
          <a:blipFill rotWithShape="1">
            <a:blip r:embed="rId5">
              <a:alphaModFix/>
            </a:blip>
            <a:stretch>
              <a:fillRect/>
            </a:stretch>
          </a:blipFill>
          <a:ln w="1077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4" name="Google Shape;394;p13"/>
          <p:cNvGraphicFramePr/>
          <p:nvPr>
            <p:extLst>
              <p:ext uri="{D42A27DB-BD31-4B8C-83A1-F6EECF244321}">
                <p14:modId xmlns:p14="http://schemas.microsoft.com/office/powerpoint/2010/main" val="3205749307"/>
              </p:ext>
            </p:extLst>
          </p:nvPr>
        </p:nvGraphicFramePr>
        <p:xfrm>
          <a:off x="314632" y="1721025"/>
          <a:ext cx="11562735" cy="4513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5" name="Google Shape;395;p13"/>
          <p:cNvSpPr/>
          <p:nvPr/>
        </p:nvSpPr>
        <p:spPr>
          <a:xfrm>
            <a:off x="164123" y="257910"/>
            <a:ext cx="1171324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ar-EG" sz="5400" b="1" dirty="0">
                <a:solidFill>
                  <a:srgbClr val="FFFF00"/>
                </a:solidFill>
                <a:latin typeface="inherit"/>
              </a:rPr>
              <a:t>Distinguished Scientific Publishing</a:t>
            </a:r>
          </a:p>
        </p:txBody>
      </p:sp>
      <p:sp>
        <p:nvSpPr>
          <p:cNvPr id="396" name="Google Shape;396;p13"/>
          <p:cNvSpPr/>
          <p:nvPr/>
        </p:nvSpPr>
        <p:spPr>
          <a:xfrm>
            <a:off x="2624859" y="1181199"/>
            <a:ext cx="6791771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smtClean="0">
                <a:solidFill>
                  <a:srgbClr val="FFC000"/>
                </a:solidFill>
                <a:latin typeface="Avenir"/>
                <a:ea typeface="Avenir"/>
                <a:cs typeface="Avenir"/>
                <a:sym typeface="Avenir"/>
              </a:rPr>
              <a:t>Research reward</a:t>
            </a:r>
            <a:endParaRPr sz="5400" b="1" cap="none" dirty="0">
              <a:solidFill>
                <a:srgbClr val="FFC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14" descr="A close-up of a certificat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903835" y="87217"/>
            <a:ext cx="4746813" cy="459742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29803"/>
              </a:srgbClr>
            </a:outerShdw>
          </a:effectLst>
        </p:spPr>
      </p:pic>
      <p:graphicFrame>
        <p:nvGraphicFramePr>
          <p:cNvPr id="403" name="Google Shape;403;p14"/>
          <p:cNvGraphicFramePr/>
          <p:nvPr>
            <p:extLst>
              <p:ext uri="{D42A27DB-BD31-4B8C-83A1-F6EECF244321}">
                <p14:modId xmlns:p14="http://schemas.microsoft.com/office/powerpoint/2010/main" val="880141078"/>
              </p:ext>
            </p:extLst>
          </p:nvPr>
        </p:nvGraphicFramePr>
        <p:xfrm>
          <a:off x="300973" y="4925147"/>
          <a:ext cx="11349675" cy="1250005"/>
        </p:xfrm>
        <a:graphic>
          <a:graphicData uri="http://schemas.openxmlformats.org/drawingml/2006/table">
            <a:tbl>
              <a:tblPr firstRow="1" bandRow="1">
                <a:noFill/>
                <a:tableStyleId>{CA33B5BF-8996-4F8F-94B3-450EAED8FC7B}</a:tableStyleId>
              </a:tblPr>
              <a:tblGrid>
                <a:gridCol w="313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6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67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455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 dirty="0" smtClean="0">
                          <a:solidFill>
                            <a:schemeClr val="lt1"/>
                          </a:solidFill>
                          <a:latin typeface="Avenir Next LT Pro Light"/>
                          <a:ea typeface="Times New Roman"/>
                          <a:cs typeface="Times New Roman"/>
                          <a:sym typeface="Arial"/>
                        </a:rPr>
                        <a:t>Research</a:t>
                      </a:r>
                      <a:r>
                        <a:rPr lang="en-US" sz="1600" b="1" u="none" strike="noStrike" cap="none" baseline="0" dirty="0" smtClean="0">
                          <a:solidFill>
                            <a:schemeClr val="lt1"/>
                          </a:solidFill>
                          <a:latin typeface="Avenir Next LT Pro Light"/>
                          <a:ea typeface="Times New Roman"/>
                          <a:cs typeface="Times New Roman"/>
                          <a:sym typeface="Arial"/>
                        </a:rPr>
                        <a:t> published in Scopus</a:t>
                      </a:r>
                      <a:endParaRPr lang="en-US" sz="1600" b="1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 dirty="0" smtClean="0">
                          <a:solidFill>
                            <a:schemeClr val="lt1"/>
                          </a:solidFill>
                          <a:latin typeface="Avenir Next LT Pro Light"/>
                          <a:ea typeface="Times New Roman"/>
                          <a:cs typeface="Times New Roman"/>
                          <a:sym typeface="Arial"/>
                        </a:rPr>
                        <a:t>Research</a:t>
                      </a:r>
                      <a:r>
                        <a:rPr lang="en-US" sz="1600" b="1" u="none" strike="noStrike" cap="none" baseline="0" dirty="0" smtClean="0">
                          <a:solidFill>
                            <a:schemeClr val="lt1"/>
                          </a:solidFill>
                          <a:latin typeface="Avenir Next LT Pro Light"/>
                          <a:ea typeface="Times New Roman"/>
                          <a:cs typeface="Times New Roman"/>
                          <a:sym typeface="Arial"/>
                        </a:rPr>
                        <a:t> published in Q3</a:t>
                      </a:r>
                      <a:endParaRPr lang="en-US" sz="1600" b="1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 dirty="0" smtClean="0">
                          <a:solidFill>
                            <a:schemeClr val="lt1"/>
                          </a:solidFill>
                          <a:latin typeface="Avenir Next LT Pro Light"/>
                          <a:ea typeface="Times New Roman"/>
                          <a:cs typeface="Times New Roman"/>
                          <a:sym typeface="Arial"/>
                        </a:rPr>
                        <a:t>Research</a:t>
                      </a:r>
                      <a:r>
                        <a:rPr lang="en-US" sz="1600" b="1" u="none" strike="noStrike" cap="none" baseline="0" dirty="0" smtClean="0">
                          <a:solidFill>
                            <a:schemeClr val="lt1"/>
                          </a:solidFill>
                          <a:latin typeface="Avenir Next LT Pro Light"/>
                          <a:ea typeface="Times New Roman"/>
                          <a:cs typeface="Times New Roman"/>
                          <a:sym typeface="Arial"/>
                        </a:rPr>
                        <a:t> published in Q2</a:t>
                      </a:r>
                      <a:endParaRPr lang="en-US" sz="1600" b="1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 dirty="0" smtClean="0">
                          <a:solidFill>
                            <a:schemeClr val="lt1"/>
                          </a:solidFill>
                          <a:latin typeface="Avenir Next LT Pro Light"/>
                          <a:ea typeface="Times New Roman"/>
                          <a:cs typeface="Times New Roman"/>
                          <a:sym typeface="Arial"/>
                        </a:rPr>
                        <a:t>Research</a:t>
                      </a:r>
                      <a:r>
                        <a:rPr lang="en-US" sz="1600" b="1" u="none" strike="noStrike" cap="none" baseline="0" dirty="0" smtClean="0">
                          <a:solidFill>
                            <a:schemeClr val="lt1"/>
                          </a:solidFill>
                          <a:latin typeface="Avenir Next LT Pro Light"/>
                          <a:ea typeface="Times New Roman"/>
                          <a:cs typeface="Times New Roman"/>
                          <a:sym typeface="Arial"/>
                        </a:rPr>
                        <a:t> published in Q1</a:t>
                      </a:r>
                      <a:endParaRPr sz="1600" b="1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875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 dirty="0" smtClean="0">
                          <a:solidFill>
                            <a:srgbClr val="92D050"/>
                          </a:solidFill>
                          <a:latin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 dirty="0" smtClean="0">
                          <a:solidFill>
                            <a:srgbClr val="92D050"/>
                          </a:solidFill>
                          <a:latin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 dirty="0" smtClean="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 dirty="0" smtClean="0">
                          <a:solidFill>
                            <a:srgbClr val="92D05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81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04" name="Google Shape;404;p14"/>
          <p:cNvSpPr/>
          <p:nvPr/>
        </p:nvSpPr>
        <p:spPr>
          <a:xfrm>
            <a:off x="409306" y="87217"/>
            <a:ext cx="4746813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ar-EG" sz="5400" b="1" dirty="0">
                <a:solidFill>
                  <a:srgbClr val="FFFF00"/>
                </a:solidFill>
                <a:latin typeface="inherit"/>
              </a:rPr>
              <a:t>Distinguished Scientific Publishing</a:t>
            </a:r>
          </a:p>
        </p:txBody>
      </p:sp>
      <p:sp>
        <p:nvSpPr>
          <p:cNvPr id="405" name="Google Shape;405;p14"/>
          <p:cNvSpPr/>
          <p:nvPr/>
        </p:nvSpPr>
        <p:spPr>
          <a:xfrm>
            <a:off x="300973" y="2913008"/>
            <a:ext cx="547742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smtClean="0">
                <a:solidFill>
                  <a:srgbClr val="FFC000"/>
                </a:solidFill>
                <a:latin typeface="Avenir"/>
                <a:ea typeface="Avenir"/>
                <a:cs typeface="Avenir"/>
                <a:sym typeface="Avenir"/>
              </a:rPr>
              <a:t>Global Ranking </a:t>
            </a:r>
            <a:endParaRPr sz="5400" b="1" cap="none" dirty="0">
              <a:solidFill>
                <a:srgbClr val="FFC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1" name="Google Shape;411;p15"/>
          <p:cNvGraphicFramePr/>
          <p:nvPr>
            <p:extLst>
              <p:ext uri="{D42A27DB-BD31-4B8C-83A1-F6EECF244321}">
                <p14:modId xmlns:p14="http://schemas.microsoft.com/office/powerpoint/2010/main" val="706291497"/>
              </p:ext>
            </p:extLst>
          </p:nvPr>
        </p:nvGraphicFramePr>
        <p:xfrm>
          <a:off x="688705" y="2129898"/>
          <a:ext cx="10648334" cy="443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2" name="Google Shape;412;p15"/>
          <p:cNvSpPr/>
          <p:nvPr/>
        </p:nvSpPr>
        <p:spPr>
          <a:xfrm>
            <a:off x="152400" y="147741"/>
            <a:ext cx="1195753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ar-EG" sz="5400" b="1" dirty="0">
                <a:solidFill>
                  <a:srgbClr val="FFFF00"/>
                </a:solidFill>
                <a:latin typeface="inherit"/>
              </a:rPr>
              <a:t>Distinguished Scientific Publishing</a:t>
            </a:r>
          </a:p>
        </p:txBody>
      </p:sp>
      <p:sp>
        <p:nvSpPr>
          <p:cNvPr id="413" name="Google Shape;413;p15"/>
          <p:cNvSpPr/>
          <p:nvPr/>
        </p:nvSpPr>
        <p:spPr>
          <a:xfrm>
            <a:off x="3153626" y="987943"/>
            <a:ext cx="571849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 dirty="0" smtClean="0">
                <a:solidFill>
                  <a:srgbClr val="FFC000"/>
                </a:solidFill>
                <a:latin typeface="Avenir"/>
                <a:ea typeface="Avenir"/>
                <a:cs typeface="Avenir"/>
                <a:sym typeface="Avenir"/>
              </a:rPr>
              <a:t>Citation Reward</a:t>
            </a:r>
            <a:endParaRPr sz="5400" b="1" cap="none" dirty="0">
              <a:solidFill>
                <a:srgbClr val="FFC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" name="Google Shape;418;p16"/>
          <p:cNvGrpSpPr/>
          <p:nvPr/>
        </p:nvGrpSpPr>
        <p:grpSpPr>
          <a:xfrm>
            <a:off x="3061543" y="70596"/>
            <a:ext cx="6066950" cy="6946711"/>
            <a:chOff x="1575365" y="-36980"/>
            <a:chExt cx="6066950" cy="6946711"/>
          </a:xfrm>
        </p:grpSpPr>
        <p:sp>
          <p:nvSpPr>
            <p:cNvPr id="419" name="Google Shape;419;p16"/>
            <p:cNvSpPr/>
            <p:nvPr/>
          </p:nvSpPr>
          <p:spPr>
            <a:xfrm>
              <a:off x="1575365" y="413266"/>
              <a:ext cx="6066950" cy="2015055"/>
            </a:xfrm>
            <a:prstGeom prst="ellipse">
              <a:avLst/>
            </a:prstGeom>
            <a:solidFill>
              <a:srgbClr val="EABFBB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6"/>
            <p:cNvSpPr/>
            <p:nvPr/>
          </p:nvSpPr>
          <p:spPr>
            <a:xfrm>
              <a:off x="4047447" y="5344592"/>
              <a:ext cx="1054753" cy="67504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B050"/>
            </a:solidFill>
            <a:ln w="107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2085869" y="5644027"/>
              <a:ext cx="5062818" cy="12657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6"/>
            <p:cNvSpPr txBox="1"/>
            <p:nvPr/>
          </p:nvSpPr>
          <p:spPr>
            <a:xfrm>
              <a:off x="2085869" y="5644027"/>
              <a:ext cx="5062818" cy="12657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0025" tIns="320025" rIns="320025" bIns="320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500" b="1" dirty="0" smtClean="0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Scientific Mission </a:t>
              </a:r>
              <a:endParaRPr sz="4500" b="1" cap="none" dirty="0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3" name="Google Shape;423;p16"/>
            <p:cNvSpPr/>
            <p:nvPr/>
          </p:nvSpPr>
          <p:spPr>
            <a:xfrm>
              <a:off x="3189230" y="2320572"/>
              <a:ext cx="3446943" cy="2274110"/>
            </a:xfrm>
            <a:prstGeom prst="ellipse">
              <a:avLst/>
            </a:prstGeom>
            <a:solidFill>
              <a:srgbClr val="00B0F0"/>
            </a:solidFill>
            <a:ln w="107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6"/>
            <p:cNvSpPr txBox="1"/>
            <p:nvPr/>
          </p:nvSpPr>
          <p:spPr>
            <a:xfrm>
              <a:off x="3404558" y="2644489"/>
              <a:ext cx="3016285" cy="14585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200" tIns="29200" rIns="29200" bIns="29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 b="1" u="sng" cap="none" dirty="0" smtClean="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State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805"/>
                </a:spcBef>
                <a:spcAft>
                  <a:spcPts val="0"/>
                </a:spcAft>
                <a:buNone/>
              </a:pPr>
              <a:r>
                <a:rPr lang="ar-EG" sz="2300" b="1" cap="none" dirty="0" smtClean="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)</a:t>
              </a:r>
              <a:r>
                <a:rPr lang="en-US" sz="2300" b="1" cap="none" dirty="0" smtClean="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USA</a:t>
              </a:r>
              <a:r>
                <a:rPr lang="ar-EG" sz="2300" b="1" cap="none" dirty="0" smtClean="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 –</a:t>
              </a:r>
              <a:r>
                <a:rPr lang="en-US" sz="2300" b="1" cap="none" dirty="0" smtClean="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Canada</a:t>
              </a:r>
              <a:r>
                <a:rPr lang="ar-EG" sz="2300" b="1" cap="none" dirty="0" smtClean="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 </a:t>
              </a:r>
              <a:r>
                <a:rPr lang="en-US" sz="2300" b="1" cap="none" dirty="0" smtClean="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Japan</a:t>
              </a:r>
              <a:r>
                <a:rPr lang="ar-EG" sz="2300" b="1" cap="none" dirty="0" smtClean="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–-  </a:t>
              </a:r>
              <a:r>
                <a:rPr lang="en-US" sz="2300" b="1" dirty="0" smtClean="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London</a:t>
              </a:r>
              <a:r>
                <a:rPr lang="ar-EG" sz="2300" b="1" cap="none" dirty="0" smtClean="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 </a:t>
              </a:r>
              <a:r>
                <a:rPr lang="ar-EG" sz="2300" b="1" cap="none" dirty="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– </a:t>
              </a:r>
              <a:r>
                <a:rPr lang="en-US" sz="2300" b="1" dirty="0" smtClean="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France</a:t>
              </a:r>
              <a:r>
                <a:rPr lang="en-US" sz="2300" b="1" cap="none" dirty="0" smtClean="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)</a:t>
              </a:r>
              <a:endParaRPr sz="2300" b="1" cap="none" dirty="0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5" name="Google Shape;425;p16"/>
            <p:cNvSpPr/>
            <p:nvPr/>
          </p:nvSpPr>
          <p:spPr>
            <a:xfrm>
              <a:off x="1958062" y="153648"/>
              <a:ext cx="3491635" cy="2370803"/>
            </a:xfrm>
            <a:prstGeom prst="ellipse">
              <a:avLst/>
            </a:prstGeom>
            <a:solidFill>
              <a:srgbClr val="FFC000"/>
            </a:solidFill>
            <a:ln w="107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 txBox="1"/>
            <p:nvPr/>
          </p:nvSpPr>
          <p:spPr>
            <a:xfrm>
              <a:off x="2033313" y="439853"/>
              <a:ext cx="3676145" cy="17606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None/>
              </a:pPr>
              <a:endParaRPr sz="1000" b="1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None/>
              </a:pPr>
              <a:endParaRPr sz="1600" b="1" u="sng" cap="none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rPr lang="en-US" sz="1800" b="1" u="sng" cap="none" dirty="0" smtClean="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Scientific Departments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1800" b="1" dirty="0" smtClean="0">
                  <a:solidFill>
                    <a:schemeClr val="dk1"/>
                  </a:solidFill>
                  <a:latin typeface="Avenir"/>
                  <a:sym typeface="Avenir"/>
                </a:rPr>
                <a:t>Microbiology &amp; Immunology (1)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1800" b="1" dirty="0" smtClean="0">
                  <a:solidFill>
                    <a:schemeClr val="dk1"/>
                  </a:solidFill>
                  <a:latin typeface="Avenir"/>
                  <a:sym typeface="Avenir"/>
                </a:rPr>
                <a:t>Industrial Pharmacy (1)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1800" b="1" cap="none" dirty="0" smtClean="0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Pharmacology &amp; Toxicology (2)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1800" b="1" dirty="0" smtClean="0">
                  <a:solidFill>
                    <a:schemeClr val="dk1"/>
                  </a:solidFill>
                  <a:latin typeface="Avenir"/>
                  <a:sym typeface="Avenir"/>
                </a:rPr>
                <a:t>Pharmaceutics (1)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1800" b="1" dirty="0" err="1" smtClean="0">
                  <a:solidFill>
                    <a:schemeClr val="dk1"/>
                  </a:solidFill>
                  <a:latin typeface="Avenir"/>
                  <a:sym typeface="Avenir"/>
                </a:rPr>
                <a:t>Pharmacognosy</a:t>
              </a:r>
              <a:r>
                <a:rPr lang="en-US" sz="1800" b="1" dirty="0" smtClean="0">
                  <a:solidFill>
                    <a:schemeClr val="dk1"/>
                  </a:solidFill>
                  <a:latin typeface="Avenir"/>
                  <a:sym typeface="Avenir"/>
                </a:rPr>
                <a:t> (2)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ar-EG" sz="1000" b="1" cap="none" dirty="0">
                  <a:solidFill>
                    <a:schemeClr val="accent3"/>
                  </a:solidFill>
                  <a:latin typeface="Avenir"/>
                  <a:ea typeface="Avenir"/>
                  <a:cs typeface="Avenir"/>
                  <a:sym typeface="Avenir"/>
                </a:rPr>
                <a:t> 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None/>
              </a:pPr>
              <a:endParaRPr sz="1000" b="1" cap="none" dirty="0">
                <a:solidFill>
                  <a:schemeClr val="accent3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marL="57150" marR="0" lvl="1" indent="0" algn="ctr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venir"/>
                <a:buNone/>
              </a:pPr>
              <a:endParaRPr sz="1000" b="1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1621512" y="-36980"/>
              <a:ext cx="5906621" cy="553129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4" y="34175"/>
                  </a:moveTo>
                  <a:lnTo>
                    <a:pt x="584" y="34175"/>
                  </a:lnTo>
                  <a:cubicBezTo>
                    <a:pt x="-2679" y="22567"/>
                    <a:pt x="7879" y="11072"/>
                    <a:pt x="27615" y="4745"/>
                  </a:cubicBezTo>
                  <a:cubicBezTo>
                    <a:pt x="47351" y="-1582"/>
                    <a:pt x="72649" y="-1582"/>
                    <a:pt x="92385" y="4745"/>
                  </a:cubicBezTo>
                  <a:cubicBezTo>
                    <a:pt x="112121" y="11072"/>
                    <a:pt x="122679" y="22567"/>
                    <a:pt x="119416" y="34175"/>
                  </a:cubicBezTo>
                  <a:lnTo>
                    <a:pt x="74854" y="113544"/>
                  </a:lnTo>
                  <a:cubicBezTo>
                    <a:pt x="73813" y="117246"/>
                    <a:pt x="67478" y="120000"/>
                    <a:pt x="60000" y="120000"/>
                  </a:cubicBezTo>
                  <a:cubicBezTo>
                    <a:pt x="52522" y="120000"/>
                    <a:pt x="46187" y="117246"/>
                    <a:pt x="45146" y="113544"/>
                  </a:cubicBezTo>
                  <a:close/>
                  <a:moveTo>
                    <a:pt x="5619" y="30000"/>
                  </a:moveTo>
                  <a:lnTo>
                    <a:pt x="5619" y="30000"/>
                  </a:lnTo>
                  <a:cubicBezTo>
                    <a:pt x="5619" y="43255"/>
                    <a:pt x="29966" y="54000"/>
                    <a:pt x="60000" y="54000"/>
                  </a:cubicBezTo>
                  <a:cubicBezTo>
                    <a:pt x="90034" y="54000"/>
                    <a:pt x="114381" y="43255"/>
                    <a:pt x="114381" y="30000"/>
                  </a:cubicBezTo>
                  <a:cubicBezTo>
                    <a:pt x="114381" y="16745"/>
                    <a:pt x="90034" y="6000"/>
                    <a:pt x="60000" y="6000"/>
                  </a:cubicBezTo>
                  <a:cubicBezTo>
                    <a:pt x="29966" y="6000"/>
                    <a:pt x="5619" y="16745"/>
                    <a:pt x="5619" y="30000"/>
                  </a:cubicBez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 w="9525" cap="flat" cmpd="sng">
              <a:solidFill>
                <a:srgbClr val="D3461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7"/>
          <p:cNvSpPr txBox="1">
            <a:spLocks noGrp="1"/>
          </p:cNvSpPr>
          <p:nvPr>
            <p:ph type="title"/>
          </p:nvPr>
        </p:nvSpPr>
        <p:spPr>
          <a:xfrm>
            <a:off x="1085850" y="177521"/>
            <a:ext cx="10026650" cy="65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 algn="ctr">
              <a:buClr>
                <a:srgbClr val="00B050"/>
              </a:buClr>
              <a:buSzPct val="100000"/>
            </a:pPr>
            <a:r>
              <a:rPr lang="en-US" sz="4000" b="1" dirty="0">
                <a:solidFill>
                  <a:srgbClr val="FFFF00"/>
                </a:solidFill>
              </a:rPr>
              <a:t>Statement of academic leave </a:t>
            </a:r>
            <a:endParaRPr sz="4000" b="1" dirty="0">
              <a:solidFill>
                <a:srgbClr val="FFFF00"/>
              </a:solidFill>
            </a:endParaRPr>
          </a:p>
        </p:txBody>
      </p:sp>
      <p:graphicFrame>
        <p:nvGraphicFramePr>
          <p:cNvPr id="433" name="Google Shape;433;p17"/>
          <p:cNvGraphicFramePr/>
          <p:nvPr>
            <p:extLst>
              <p:ext uri="{D42A27DB-BD31-4B8C-83A1-F6EECF244321}">
                <p14:modId xmlns:p14="http://schemas.microsoft.com/office/powerpoint/2010/main" val="2154602820"/>
              </p:ext>
            </p:extLst>
          </p:nvPr>
        </p:nvGraphicFramePr>
        <p:xfrm>
          <a:off x="275422" y="1233889"/>
          <a:ext cx="5550703" cy="4858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34" name="Google Shape;434;p17"/>
          <p:cNvGraphicFramePr/>
          <p:nvPr>
            <p:extLst>
              <p:ext uri="{D42A27DB-BD31-4B8C-83A1-F6EECF244321}">
                <p14:modId xmlns:p14="http://schemas.microsoft.com/office/powerpoint/2010/main" val="506981039"/>
              </p:ext>
            </p:extLst>
          </p:nvPr>
        </p:nvGraphicFramePr>
        <p:xfrm>
          <a:off x="6365875" y="1553378"/>
          <a:ext cx="5422173" cy="4928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8"/>
          <p:cNvSpPr txBox="1">
            <a:spLocks noGrp="1"/>
          </p:cNvSpPr>
          <p:nvPr>
            <p:ph type="title"/>
          </p:nvPr>
        </p:nvSpPr>
        <p:spPr>
          <a:xfrm>
            <a:off x="-364610" y="-1"/>
            <a:ext cx="5933071" cy="122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000"/>
              <a:buFont typeface="Rockwell"/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International &amp; Local </a:t>
            </a:r>
            <a:r>
              <a:rPr lang="en-US" sz="4000" b="1" dirty="0" err="1" smtClean="0">
                <a:solidFill>
                  <a:srgbClr val="FFFF00"/>
                </a:solidFill>
              </a:rPr>
              <a:t>Confenernce</a:t>
            </a:r>
            <a:endParaRPr dirty="0">
              <a:solidFill>
                <a:srgbClr val="FFFF00"/>
              </a:solidFill>
            </a:endParaRPr>
          </a:p>
        </p:txBody>
      </p:sp>
      <p:graphicFrame>
        <p:nvGraphicFramePr>
          <p:cNvPr id="440" name="Google Shape;440;p18"/>
          <p:cNvGraphicFramePr/>
          <p:nvPr>
            <p:extLst>
              <p:ext uri="{D42A27DB-BD31-4B8C-83A1-F6EECF244321}">
                <p14:modId xmlns:p14="http://schemas.microsoft.com/office/powerpoint/2010/main" val="2755882067"/>
              </p:ext>
            </p:extLst>
          </p:nvPr>
        </p:nvGraphicFramePr>
        <p:xfrm>
          <a:off x="3907155" y="186107"/>
          <a:ext cx="7954179" cy="6563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1" name="Google Shape;441;p18"/>
          <p:cNvSpPr/>
          <p:nvPr/>
        </p:nvSpPr>
        <p:spPr>
          <a:xfrm>
            <a:off x="0" y="1220789"/>
            <a:ext cx="4307757" cy="257017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077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42" name="Google Shape;442;p18"/>
          <p:cNvSpPr/>
          <p:nvPr/>
        </p:nvSpPr>
        <p:spPr>
          <a:xfrm>
            <a:off x="98862" y="3979180"/>
            <a:ext cx="4110032" cy="2878820"/>
          </a:xfrm>
          <a:prstGeom prst="cube">
            <a:avLst>
              <a:gd name="adj" fmla="val 25000"/>
            </a:avLst>
          </a:prstGeom>
          <a:blipFill rotWithShape="1">
            <a:blip r:embed="rId5">
              <a:alphaModFix/>
            </a:blip>
            <a:stretch>
              <a:fillRect/>
            </a:stretch>
          </a:blipFill>
          <a:ln w="10775" cap="flat" cmpd="sng">
            <a:solidFill>
              <a:srgbClr val="591E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5750" y="2506601"/>
            <a:ext cx="3792538" cy="3792538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19"/>
          <p:cNvSpPr/>
          <p:nvPr/>
        </p:nvSpPr>
        <p:spPr>
          <a:xfrm>
            <a:off x="341523" y="275425"/>
            <a:ext cx="3260993" cy="1872864"/>
          </a:xfrm>
          <a:prstGeom prst="cloudCallout">
            <a:avLst>
              <a:gd name="adj1" fmla="val 43018"/>
              <a:gd name="adj2" fmla="val 48382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External Mission</a:t>
            </a:r>
            <a:endParaRPr dirty="0"/>
          </a:p>
        </p:txBody>
      </p:sp>
      <p:graphicFrame>
        <p:nvGraphicFramePr>
          <p:cNvPr id="5" name="Google Shape;448;p19"/>
          <p:cNvGraphicFramePr/>
          <p:nvPr>
            <p:extLst>
              <p:ext uri="{D42A27DB-BD31-4B8C-83A1-F6EECF244321}">
                <p14:modId xmlns:p14="http://schemas.microsoft.com/office/powerpoint/2010/main" val="4253807968"/>
              </p:ext>
            </p:extLst>
          </p:nvPr>
        </p:nvGraphicFramePr>
        <p:xfrm>
          <a:off x="3965544" y="156720"/>
          <a:ext cx="8132671" cy="6584049"/>
        </p:xfrm>
        <a:graphic>
          <a:graphicData uri="http://schemas.openxmlformats.org/drawingml/2006/table">
            <a:tbl>
              <a:tblPr firstRow="1" bandRow="1">
                <a:noFill/>
                <a:tableStyleId>{DD003471-E98B-477F-80BB-ECD097F40D96}</a:tableStyleId>
              </a:tblPr>
              <a:tblGrid>
                <a:gridCol w="1408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6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5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2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21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2410"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 smtClean="0">
                          <a:solidFill>
                            <a:schemeClr val="dk1"/>
                          </a:solidFill>
                          <a:latin typeface="Avenir Next LT Pro Light"/>
                          <a:ea typeface="Calibri"/>
                          <a:cs typeface="Calibri"/>
                          <a:sym typeface="Arial"/>
                        </a:rPr>
                        <a:t>name</a:t>
                      </a:r>
                      <a:endParaRPr sz="16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Functional</a:t>
                      </a:r>
                      <a:endParaRPr sz="1600" b="1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28600" lvl="0" indent="0" algn="ctr" defTabSz="1250950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 err="1" smtClean="0">
                          <a:solidFill>
                            <a:schemeClr val="dk1"/>
                          </a:solidFill>
                        </a:rPr>
                        <a:t>Deptment</a:t>
                      </a:r>
                      <a:endParaRPr sz="16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 smtClean="0">
                          <a:solidFill>
                            <a:schemeClr val="dk1"/>
                          </a:solidFill>
                        </a:rPr>
                        <a:t>State</a:t>
                      </a:r>
                      <a:endParaRPr sz="16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 smtClean="0">
                          <a:solidFill>
                            <a:schemeClr val="dk1"/>
                          </a:solidFill>
                          <a:latin typeface="Avenir Next LT Pro Light"/>
                          <a:ea typeface="Calibri"/>
                          <a:cs typeface="Calibri"/>
                          <a:sym typeface="Arial"/>
                        </a:rPr>
                        <a:t>From</a:t>
                      </a:r>
                      <a:endParaRPr sz="16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 smtClean="0">
                          <a:solidFill>
                            <a:schemeClr val="dk1"/>
                          </a:solidFill>
                          <a:latin typeface="Avenir Next LT Pro Light"/>
                          <a:ea typeface="Calibri"/>
                          <a:cs typeface="Calibri"/>
                          <a:sym typeface="Arial"/>
                        </a:rPr>
                        <a:t>To</a:t>
                      </a:r>
                      <a:endParaRPr sz="16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411"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chemeClr val="dk1"/>
                          </a:solidFill>
                        </a:rPr>
                        <a:t>Gorge </a:t>
                      </a:r>
                      <a:r>
                        <a:rPr lang="en-US" sz="1200" b="1" u="none" strike="noStrike" cap="none" dirty="0" err="1" smtClean="0">
                          <a:solidFill>
                            <a:schemeClr val="dk1"/>
                          </a:solidFill>
                        </a:rPr>
                        <a:t>Hanaa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55245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 smtClean="0">
                          <a:solidFill>
                            <a:schemeClr val="dk1"/>
                          </a:solidFill>
                          <a:latin typeface="Avenir Next LT Pro Light"/>
                          <a:ea typeface="Calibri"/>
                          <a:cs typeface="Calibri"/>
                          <a:sym typeface="Arial"/>
                        </a:rPr>
                        <a:t>Assistant</a:t>
                      </a:r>
                      <a:r>
                        <a:rPr lang="en-US" sz="1400" b="1" u="none" strike="noStrike" cap="none" baseline="0" dirty="0" smtClean="0">
                          <a:solidFill>
                            <a:schemeClr val="dk1"/>
                          </a:solidFill>
                          <a:latin typeface="Avenir Next LT Pro Light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400" b="1" u="none" strike="noStrike" cap="none" baseline="0" dirty="0" err="1" smtClean="0">
                          <a:solidFill>
                            <a:schemeClr val="dk1"/>
                          </a:solidFill>
                          <a:latin typeface="Avenir Next LT Pro Light"/>
                          <a:ea typeface="Calibri"/>
                          <a:cs typeface="Calibri"/>
                          <a:sym typeface="Arial"/>
                        </a:rPr>
                        <a:t>Lectuer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 smtClean="0">
                          <a:solidFill>
                            <a:schemeClr val="dk1"/>
                          </a:solidFill>
                        </a:rPr>
                        <a:t>pharmaceutics</a:t>
                      </a:r>
                      <a:r>
                        <a:rPr lang="ar-EG" sz="1400" b="1" u="none" strike="noStrike" cap="none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 smtClean="0">
                          <a:solidFill>
                            <a:schemeClr val="dk1"/>
                          </a:solidFill>
                          <a:latin typeface="Avenir Next LT Pro Light"/>
                          <a:ea typeface="Calibri"/>
                          <a:cs typeface="Calibri"/>
                          <a:sym typeface="Arial"/>
                        </a:rPr>
                        <a:t>England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b="1" u="none" strike="noStrike" cap="none" dirty="0">
                          <a:solidFill>
                            <a:schemeClr val="dk1"/>
                          </a:solidFill>
                        </a:rPr>
                        <a:t>27/2/2018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b="1" u="none" strike="noStrike" cap="none" dirty="0">
                          <a:solidFill>
                            <a:schemeClr val="dk1"/>
                          </a:solidFill>
                        </a:rPr>
                        <a:t>24/6/2024 للتدريب العملى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411"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 err="1" smtClean="0">
                          <a:solidFill>
                            <a:schemeClr val="dk1"/>
                          </a:solidFill>
                          <a:latin typeface="Avenir Next LT Pro Light"/>
                          <a:ea typeface="Calibri"/>
                          <a:cs typeface="Calibri"/>
                          <a:sym typeface="Arial"/>
                        </a:rPr>
                        <a:t>Marwa</a:t>
                      </a:r>
                      <a:r>
                        <a:rPr lang="en-US" sz="1200" b="1" u="none" strike="noStrike" cap="none" baseline="0" dirty="0" smtClean="0">
                          <a:solidFill>
                            <a:schemeClr val="dk1"/>
                          </a:solidFill>
                          <a:latin typeface="Avenir Next LT Pro Light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200" b="1" u="none" strike="noStrike" cap="none" baseline="0" dirty="0" err="1" smtClean="0">
                          <a:solidFill>
                            <a:schemeClr val="dk1"/>
                          </a:solidFill>
                          <a:latin typeface="Avenir Next LT Pro Light"/>
                          <a:ea typeface="Calibri"/>
                          <a:cs typeface="Calibri"/>
                          <a:sym typeface="Arial"/>
                        </a:rPr>
                        <a:t>mohamed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55245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venir Next LT Pro Light"/>
                          <a:ea typeface="Calibri"/>
                          <a:cs typeface="Calibri"/>
                          <a:sym typeface="Arial"/>
                        </a:rPr>
                        <a:t>Assistant </a:t>
                      </a:r>
                      <a:r>
                        <a:rPr kumimoji="0" lang="en-US" sz="14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venir Next LT Pro Light"/>
                          <a:ea typeface="Calibri"/>
                          <a:cs typeface="Calibri"/>
                          <a:sym typeface="Arial"/>
                        </a:rPr>
                        <a:t>Lectuer</a:t>
                      </a:r>
                      <a:endParaRPr kumimoji="0" 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4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venir Next LT Pro Light"/>
                          <a:sym typeface="Arial"/>
                        </a:rPr>
                        <a:t>pharmaceutics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4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venir Next LT Pro Light"/>
                          <a:ea typeface="Calibri"/>
                          <a:cs typeface="Calibri"/>
                          <a:sym typeface="Arial"/>
                        </a:rPr>
                        <a:t>England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b="1" u="none" strike="noStrike" cap="none">
                          <a:solidFill>
                            <a:schemeClr val="dk1"/>
                          </a:solidFill>
                        </a:rPr>
                        <a:t>24/9/2018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b="1" u="none" strike="noStrike" cap="none" dirty="0">
                          <a:solidFill>
                            <a:schemeClr val="dk1"/>
                          </a:solidFill>
                        </a:rPr>
                        <a:t>3/11/2024 للتدريب العملى 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411"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 err="1" smtClean="0">
                          <a:solidFill>
                            <a:schemeClr val="dk1"/>
                          </a:solidFill>
                        </a:rPr>
                        <a:t>Sherif</a:t>
                      </a:r>
                      <a:r>
                        <a:rPr lang="en-US" sz="1200" b="1" u="none" strike="noStrike" cap="none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200" b="1" u="none" strike="noStrike" cap="none" dirty="0" err="1" smtClean="0">
                          <a:solidFill>
                            <a:schemeClr val="dk1"/>
                          </a:solidFill>
                        </a:rPr>
                        <a:t>ismail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55245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venir Next LT Pro Light"/>
                          <a:ea typeface="Calibri"/>
                          <a:cs typeface="Calibri"/>
                          <a:sym typeface="Arial"/>
                        </a:rPr>
                        <a:t>Assistant </a:t>
                      </a:r>
                      <a:r>
                        <a:rPr kumimoji="0" lang="en-US" sz="14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venir Next LT Pro Light"/>
                          <a:ea typeface="Calibri"/>
                          <a:cs typeface="Calibri"/>
                          <a:sym typeface="Arial"/>
                        </a:rPr>
                        <a:t>Lectuer</a:t>
                      </a:r>
                      <a:endParaRPr kumimoji="0" 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venir Next LT Pro Light"/>
                          <a:sym typeface="Arial"/>
                        </a:rPr>
                        <a:t>pharmaceutics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4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venir Next LT Pro Light"/>
                          <a:ea typeface="Calibri"/>
                          <a:cs typeface="Calibri"/>
                          <a:sym typeface="Arial"/>
                        </a:rPr>
                        <a:t>England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b="1" u="none" strike="noStrike" cap="none" dirty="0">
                          <a:solidFill>
                            <a:schemeClr val="dk1"/>
                          </a:solidFill>
                        </a:rPr>
                        <a:t>29/9/2018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b="1" u="none" strike="noStrike" cap="none" dirty="0">
                          <a:solidFill>
                            <a:schemeClr val="dk1"/>
                          </a:solidFill>
                        </a:rPr>
                        <a:t>30/5/2025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b="1" u="none" strike="noStrike" cap="none" dirty="0">
                          <a:solidFill>
                            <a:schemeClr val="dk1"/>
                          </a:solidFill>
                        </a:rPr>
                        <a:t>للتدريب العملى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3411"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chemeClr val="dk1"/>
                          </a:solidFill>
                        </a:rPr>
                        <a:t>Lina </a:t>
                      </a:r>
                      <a:r>
                        <a:rPr lang="en-US" sz="1200" b="1" u="none" strike="noStrike" cap="none" dirty="0" err="1" smtClean="0">
                          <a:solidFill>
                            <a:schemeClr val="dk1"/>
                          </a:solidFill>
                        </a:rPr>
                        <a:t>elsayed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55245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venir Next LT Pro Light"/>
                          <a:ea typeface="Calibri"/>
                          <a:cs typeface="Calibri"/>
                          <a:sym typeface="Arial"/>
                        </a:rPr>
                        <a:t>Assistant Lectuer</a:t>
                      </a:r>
                      <a:endParaRPr kumimoji="0" 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 smtClean="0">
                          <a:solidFill>
                            <a:schemeClr val="dk1"/>
                          </a:solidFill>
                        </a:rPr>
                        <a:t>Microbiology &amp;</a:t>
                      </a:r>
                      <a:r>
                        <a:rPr lang="en-US" sz="1400" b="1" u="none" strike="noStrike" cap="none" baseline="0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400" b="1" u="none" strike="noStrike" cap="none" baseline="0" dirty="0" smtClean="0">
                          <a:solidFill>
                            <a:schemeClr val="dk1"/>
                          </a:solidFill>
                          <a:latin typeface="Avenir Next LT Pro Light"/>
                          <a:ea typeface="Calibri"/>
                          <a:cs typeface="Calibri"/>
                          <a:sym typeface="Arial"/>
                        </a:rPr>
                        <a:t>immunology</a:t>
                      </a:r>
                      <a:r>
                        <a:rPr lang="ar-EG" sz="1400" b="1" u="none" strike="noStrike" cap="none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venir Next LT Pro Light"/>
                          <a:ea typeface="Calibri"/>
                          <a:cs typeface="Calibri"/>
                          <a:sym typeface="Arial"/>
                        </a:rPr>
                        <a:t>England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b="1" u="none" strike="noStrike" cap="none">
                          <a:solidFill>
                            <a:schemeClr val="dk1"/>
                          </a:solidFill>
                        </a:rPr>
                        <a:t>30/9/2020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b="1" u="none" strike="noStrike" cap="none" dirty="0">
                          <a:solidFill>
                            <a:schemeClr val="dk1"/>
                          </a:solidFill>
                        </a:rPr>
                        <a:t>29/3/2025 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9466"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 err="1" smtClean="0">
                          <a:solidFill>
                            <a:schemeClr val="dk1"/>
                          </a:solidFill>
                          <a:latin typeface="Avenir Next LT Pro Light"/>
                          <a:ea typeface="Calibri"/>
                          <a:cs typeface="Calibri"/>
                          <a:sym typeface="Arial"/>
                        </a:rPr>
                        <a:t>Esraa</a:t>
                      </a:r>
                      <a:r>
                        <a:rPr lang="en-US" sz="1200" b="1" u="none" strike="noStrike" cap="none" baseline="0" dirty="0" smtClean="0">
                          <a:solidFill>
                            <a:schemeClr val="dk1"/>
                          </a:solidFill>
                          <a:latin typeface="Avenir Next LT Pro Light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en-US" sz="1200" b="1" u="none" strike="noStrike" cap="none" baseline="0" dirty="0" err="1" smtClean="0">
                          <a:solidFill>
                            <a:schemeClr val="dk1"/>
                          </a:solidFill>
                          <a:latin typeface="Avenir Next LT Pro Light"/>
                          <a:ea typeface="Calibri"/>
                          <a:cs typeface="Calibri"/>
                          <a:sym typeface="Arial"/>
                        </a:rPr>
                        <a:t>Abd</a:t>
                      </a:r>
                      <a:r>
                        <a:rPr lang="en-US" sz="1200" b="1" u="none" strike="noStrike" cap="none" baseline="0" dirty="0" smtClean="0">
                          <a:solidFill>
                            <a:schemeClr val="dk1"/>
                          </a:solidFill>
                          <a:latin typeface="Avenir Next LT Pro Light"/>
                          <a:ea typeface="Calibri"/>
                          <a:cs typeface="Calibri"/>
                          <a:sym typeface="Arial"/>
                        </a:rPr>
                        <a:t> El </a:t>
                      </a:r>
                      <a:r>
                        <a:rPr lang="en-US" sz="1200" b="1" u="none" strike="noStrike" cap="none" baseline="0" dirty="0" err="1" smtClean="0">
                          <a:solidFill>
                            <a:schemeClr val="dk1"/>
                          </a:solidFill>
                          <a:latin typeface="Avenir Next LT Pro Light"/>
                          <a:ea typeface="Calibri"/>
                          <a:cs typeface="Calibri"/>
                          <a:sym typeface="Arial"/>
                        </a:rPr>
                        <a:t>latif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55245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venir Next LT Pro Light"/>
                          <a:ea typeface="Calibri"/>
                          <a:cs typeface="Calibri"/>
                          <a:sym typeface="Arial"/>
                        </a:rPr>
                        <a:t>Assistant Lectuer</a:t>
                      </a:r>
                      <a:endParaRPr kumimoji="0" 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 smtClean="0">
                          <a:solidFill>
                            <a:schemeClr val="dk1"/>
                          </a:solidFill>
                          <a:latin typeface="Avenir Next LT Pro Light"/>
                          <a:ea typeface="Calibri"/>
                          <a:cs typeface="Calibri"/>
                          <a:sym typeface="Arial"/>
                        </a:rPr>
                        <a:t>Pharmacology</a:t>
                      </a:r>
                      <a:r>
                        <a:rPr lang="en-US" sz="1400" b="1" u="none" strike="noStrike" cap="none" baseline="0" dirty="0" smtClean="0">
                          <a:solidFill>
                            <a:schemeClr val="dk1"/>
                          </a:solidFill>
                          <a:latin typeface="Avenir Next LT Pro Light"/>
                          <a:ea typeface="Calibri"/>
                          <a:cs typeface="Calibri"/>
                          <a:sym typeface="Arial"/>
                        </a:rPr>
                        <a:t> &amp; Toxicology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4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venir Next LT Pro Light"/>
                          <a:ea typeface="Calibri"/>
                          <a:cs typeface="Calibri"/>
                          <a:sym typeface="Arial"/>
                        </a:rPr>
                        <a:t>England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b="1" u="none" strike="noStrike" cap="none">
                          <a:solidFill>
                            <a:schemeClr val="dk1"/>
                          </a:solidFill>
                        </a:rPr>
                        <a:t>29/9/2020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b="1" u="none" strike="noStrike" cap="none" dirty="0">
                          <a:solidFill>
                            <a:schemeClr val="dk1"/>
                          </a:solidFill>
                        </a:rPr>
                        <a:t>28/9/2024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6644"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 smtClean="0">
                          <a:solidFill>
                            <a:schemeClr val="dk1"/>
                          </a:solidFill>
                        </a:rPr>
                        <a:t>Shams </a:t>
                      </a:r>
                      <a:r>
                        <a:rPr lang="en-US" sz="1200" b="1" u="none" strike="noStrike" cap="none" dirty="0" err="1" smtClean="0">
                          <a:solidFill>
                            <a:schemeClr val="dk1"/>
                          </a:solidFill>
                        </a:rPr>
                        <a:t>Fathy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55245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venir Next LT Pro Light"/>
                          <a:ea typeface="Calibri"/>
                          <a:cs typeface="Calibri"/>
                          <a:sym typeface="Arial"/>
                        </a:rPr>
                        <a:t>Assistant Lectuer</a:t>
                      </a:r>
                      <a:endParaRPr kumimoji="0" 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 smtClean="0">
                          <a:solidFill>
                            <a:schemeClr val="dk1"/>
                          </a:solidFill>
                        </a:rPr>
                        <a:t>pharmaceutics</a:t>
                      </a:r>
                      <a:r>
                        <a:rPr lang="ar-EG" sz="1400" b="1" u="none" strike="noStrike" cap="none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4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venir Next LT Pro Light"/>
                          <a:ea typeface="Calibri"/>
                          <a:cs typeface="Calibri"/>
                          <a:sym typeface="Arial"/>
                        </a:rPr>
                        <a:t>England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b="1" u="none" strike="noStrike" cap="none">
                          <a:solidFill>
                            <a:schemeClr val="dk1"/>
                          </a:solidFill>
                        </a:rPr>
                        <a:t>15/12/202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b="1" u="none" strike="noStrike" cap="none" dirty="0">
                          <a:solidFill>
                            <a:schemeClr val="dk1"/>
                          </a:solidFill>
                        </a:rPr>
                        <a:t>14/12/2024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b="1" u="none" strike="noStrike" cap="none" dirty="0">
                          <a:solidFill>
                            <a:schemeClr val="dk1"/>
                          </a:solidFill>
                        </a:rPr>
                        <a:t> 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7558"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 err="1" smtClean="0">
                          <a:solidFill>
                            <a:schemeClr val="dk1"/>
                          </a:solidFill>
                        </a:rPr>
                        <a:t>Abd</a:t>
                      </a:r>
                      <a:r>
                        <a:rPr lang="en-US" sz="1200" b="1" u="none" strike="noStrike" cap="none" dirty="0" smtClean="0">
                          <a:solidFill>
                            <a:schemeClr val="dk1"/>
                          </a:solidFill>
                        </a:rPr>
                        <a:t> El Rahman Yassin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55245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venir Next LT Pro Light"/>
                          <a:ea typeface="Calibri"/>
                          <a:cs typeface="Calibri"/>
                          <a:sym typeface="Arial"/>
                        </a:rPr>
                        <a:t>Assistant Lectuer</a:t>
                      </a:r>
                      <a:endParaRPr kumimoji="0" 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 smtClean="0">
                          <a:solidFill>
                            <a:schemeClr val="dk1"/>
                          </a:solidFill>
                          <a:latin typeface="Avenir Next LT Pro Light"/>
                          <a:ea typeface="Calibri"/>
                          <a:cs typeface="Calibri"/>
                          <a:sym typeface="Arial"/>
                        </a:rPr>
                        <a:t>Industrial</a:t>
                      </a:r>
                      <a:r>
                        <a:rPr lang="en-US" sz="1400" b="1" u="none" strike="noStrike" cap="none" baseline="0" dirty="0" smtClean="0">
                          <a:solidFill>
                            <a:schemeClr val="dk1"/>
                          </a:solidFill>
                          <a:latin typeface="Avenir Next LT Pro Light"/>
                          <a:ea typeface="Calibri"/>
                          <a:cs typeface="Calibri"/>
                          <a:sym typeface="Arial"/>
                        </a:rPr>
                        <a:t> Pharmacy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venir Next LT Pro Light"/>
                          <a:ea typeface="Calibri"/>
                          <a:cs typeface="Calibri"/>
                          <a:sym typeface="Arial"/>
                        </a:rPr>
                        <a:t>England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b="1" u="none" strike="noStrike" cap="none">
                          <a:solidFill>
                            <a:schemeClr val="dk1"/>
                          </a:solidFill>
                        </a:rPr>
                        <a:t>11/4/2022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b="1" u="none" strike="noStrike" cap="none">
                          <a:solidFill>
                            <a:schemeClr val="dk1"/>
                          </a:solidFill>
                        </a:rPr>
                        <a:t>10/4/2026</a:t>
                      </a:r>
                      <a:endParaRPr sz="12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b="1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8097"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u="none" strike="noStrike" cap="none" dirty="0" err="1" smtClean="0">
                          <a:solidFill>
                            <a:schemeClr val="dk1"/>
                          </a:solidFill>
                        </a:rPr>
                        <a:t>Heba</a:t>
                      </a:r>
                      <a:r>
                        <a:rPr lang="en-US" sz="1200" b="1" u="none" strike="noStrike" cap="none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200" b="1" u="none" strike="noStrike" cap="none" dirty="0" err="1" smtClean="0">
                          <a:solidFill>
                            <a:schemeClr val="dk1"/>
                          </a:solidFill>
                        </a:rPr>
                        <a:t>Abd</a:t>
                      </a:r>
                      <a:r>
                        <a:rPr lang="en-US" sz="1200" b="1" u="none" strike="noStrike" cap="none" dirty="0" smtClean="0">
                          <a:solidFill>
                            <a:schemeClr val="dk1"/>
                          </a:solidFill>
                        </a:rPr>
                        <a:t> el </a:t>
                      </a:r>
                      <a:r>
                        <a:rPr lang="en-US" sz="1200" b="1" u="none" strike="noStrike" cap="none" dirty="0" err="1" smtClean="0">
                          <a:solidFill>
                            <a:schemeClr val="dk1"/>
                          </a:solidFill>
                        </a:rPr>
                        <a:t>megid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55245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venir Next LT Pro Light"/>
                          <a:ea typeface="Calibri"/>
                          <a:cs typeface="Calibri"/>
                          <a:sym typeface="Arial"/>
                        </a:rPr>
                        <a:t>Assistant </a:t>
                      </a:r>
                      <a:r>
                        <a:rPr kumimoji="0" lang="en-US" sz="14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venir Next LT Pro Light"/>
                          <a:ea typeface="Calibri"/>
                          <a:cs typeface="Calibri"/>
                          <a:sym typeface="Arial"/>
                        </a:rPr>
                        <a:t>Lectuer</a:t>
                      </a:r>
                      <a:endParaRPr kumimoji="0" lang="en-US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 smtClean="0">
                          <a:solidFill>
                            <a:schemeClr val="dk1"/>
                          </a:solidFill>
                        </a:rPr>
                        <a:t>pharmaceutics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 dirty="0" err="1" smtClean="0">
                          <a:solidFill>
                            <a:schemeClr val="dk1"/>
                          </a:solidFill>
                          <a:latin typeface="Avenir Next LT Pro Light"/>
                          <a:ea typeface="Calibri"/>
                          <a:cs typeface="Calibri"/>
                          <a:sym typeface="Arial"/>
                        </a:rPr>
                        <a:t>Holand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b="1" u="none" strike="noStrike" cap="none">
                          <a:solidFill>
                            <a:schemeClr val="dk1"/>
                          </a:solidFill>
                        </a:rPr>
                        <a:t>24/8/2022</a:t>
                      </a:r>
                      <a:endParaRPr sz="12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22860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b="1" u="none" strike="noStrike" cap="none" dirty="0">
                          <a:solidFill>
                            <a:schemeClr val="dk1"/>
                          </a:solidFill>
                        </a:rPr>
                        <a:t>23/8/2026</a:t>
                      </a:r>
                      <a:endParaRPr sz="12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"/>
          <p:cNvSpPr txBox="1">
            <a:spLocks noGrp="1"/>
          </p:cNvSpPr>
          <p:nvPr>
            <p:ph type="title"/>
          </p:nvPr>
        </p:nvSpPr>
        <p:spPr>
          <a:xfrm>
            <a:off x="6589433" y="1452282"/>
            <a:ext cx="5486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5400"/>
              <a:buFont typeface="Rockwell"/>
              <a:buNone/>
            </a:pPr>
            <a:r>
              <a:rPr lang="en-US" sz="5400" b="1" u="sng" dirty="0" smtClean="0">
                <a:solidFill>
                  <a:srgbClr val="FFFF00"/>
                </a:solidFill>
              </a:rPr>
              <a:t>Agenda</a:t>
            </a:r>
            <a:endParaRPr b="1" u="sng" dirty="0">
              <a:solidFill>
                <a:srgbClr val="FFFF00"/>
              </a:solidFill>
            </a:endParaRPr>
          </a:p>
        </p:txBody>
      </p:sp>
      <p:sp>
        <p:nvSpPr>
          <p:cNvPr id="241" name="Google Shape;241;p2"/>
          <p:cNvSpPr txBox="1">
            <a:spLocks noGrp="1"/>
          </p:cNvSpPr>
          <p:nvPr>
            <p:ph type="body" idx="1"/>
          </p:nvPr>
        </p:nvSpPr>
        <p:spPr>
          <a:xfrm>
            <a:off x="107576" y="94131"/>
            <a:ext cx="6642848" cy="6441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00" lvl="0" indent="-2330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 sz="2000" b="1" dirty="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0000" lvl="0" indent="-2330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 sz="2000" b="1" dirty="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0000" lvl="0" indent="-2330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 sz="2000" b="1" dirty="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576" y="94131"/>
            <a:ext cx="6481857" cy="661592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ar-EG" altLang="ar-EG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+mj-cs"/>
              </a:rPr>
              <a:t>Functional structure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altLang="ar-EG" sz="2400" dirty="0" smtClean="0">
                <a:solidFill>
                  <a:schemeClr val="tx1"/>
                </a:solidFill>
                <a:latin typeface="inherit"/>
                <a:cs typeface="+mj-cs"/>
              </a:rPr>
              <a:t>Sub -</a:t>
            </a:r>
            <a:r>
              <a:rPr kumimoji="0" lang="ar-EG" altLang="ar-EG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+mj-cs"/>
              </a:rPr>
              <a:t> Committees of the Graduate Studies Committee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ar-EG" altLang="ar-EG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+mj-cs"/>
              </a:rPr>
              <a:t>Award-winning faculty </a:t>
            </a:r>
            <a:r>
              <a:rPr kumimoji="0" lang="en-US" altLang="ar-EG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+mj-cs"/>
              </a:rPr>
              <a:t>Members</a:t>
            </a:r>
            <a:r>
              <a:rPr kumimoji="0" lang="ar-EG" altLang="ar-EG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+mj-cs"/>
              </a:rPr>
              <a:t>,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altLang="ar-EG" sz="2400" dirty="0">
                <a:solidFill>
                  <a:schemeClr val="tx1"/>
                </a:solidFill>
                <a:latin typeface="inherit"/>
                <a:cs typeface="+mj-cs"/>
              </a:rPr>
              <a:t>S</a:t>
            </a:r>
            <a:r>
              <a:rPr kumimoji="0" lang="ar-EG" altLang="ar-EG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+mj-cs"/>
              </a:rPr>
              <a:t>upport fund Scientific Research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ar-EG" altLang="ar-EG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+mj-cs"/>
              </a:rPr>
              <a:t>Ethics Committee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ar-EG" altLang="ar-EG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+mj-cs"/>
              </a:rPr>
              <a:t>A new course in the field of postgraduate studies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ar-EG" altLang="ar-EG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+mj-cs"/>
              </a:rPr>
              <a:t>Course in construction Agreed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altLang="ar-EG" sz="2400" dirty="0" smtClean="0">
                <a:solidFill>
                  <a:schemeClr val="tx1"/>
                </a:solidFill>
                <a:latin typeface="inherit"/>
                <a:cs typeface="+mj-cs"/>
              </a:rPr>
              <a:t>Professional Certificates</a:t>
            </a:r>
            <a:endParaRPr kumimoji="0" lang="ar-EG" altLang="ar-EG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nherit"/>
              <a:cs typeface="+mj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altLang="ar-EG" sz="2400" dirty="0" smtClean="0">
                <a:solidFill>
                  <a:schemeClr val="tx1"/>
                </a:solidFill>
                <a:latin typeface="inherit"/>
                <a:cs typeface="+mj-cs"/>
              </a:rPr>
              <a:t>Distinguished Scientific Publishing</a:t>
            </a:r>
            <a:endParaRPr lang="en-US" altLang="ar-EG" sz="2400" dirty="0">
              <a:solidFill>
                <a:schemeClr val="tx1"/>
              </a:solidFill>
              <a:latin typeface="inherit"/>
              <a:cs typeface="+mj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ar-EG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+mj-cs"/>
              </a:rPr>
              <a:t>Scientific Missions</a:t>
            </a:r>
            <a:r>
              <a:rPr kumimoji="0" lang="ar-EG" altLang="ar-EG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+mj-cs"/>
              </a:rPr>
              <a:t>, international and local conferences, including foreign ones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altLang="ar-EG" sz="2400" dirty="0" smtClean="0">
                <a:solidFill>
                  <a:schemeClr val="tx1"/>
                </a:solidFill>
                <a:latin typeface="inherit"/>
                <a:cs typeface="+mj-cs"/>
              </a:rPr>
              <a:t>Faculty</a:t>
            </a:r>
            <a:r>
              <a:rPr kumimoji="0" lang="ar-EG" altLang="ar-EG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+mj-cs"/>
              </a:rPr>
              <a:t> </a:t>
            </a:r>
            <a:r>
              <a:rPr kumimoji="0" lang="en-US" altLang="ar-EG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+mj-cs"/>
              </a:rPr>
              <a:t>Journal</a:t>
            </a:r>
            <a:r>
              <a:rPr kumimoji="0" lang="ar-EG" altLang="ar-EG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+mj-cs"/>
              </a:rPr>
              <a:t> </a:t>
            </a:r>
            <a:endParaRPr kumimoji="0" lang="ar-EG" altLang="ar-EG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nherit"/>
              <a:cs typeface="+mj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altLang="ar-EG" sz="2400" dirty="0" smtClean="0">
                <a:solidFill>
                  <a:schemeClr val="tx1"/>
                </a:solidFill>
                <a:latin typeface="inherit"/>
                <a:cs typeface="+mj-cs"/>
              </a:rPr>
              <a:t>Faculty </a:t>
            </a:r>
            <a:r>
              <a:rPr kumimoji="0" lang="ar-EG" altLang="ar-EG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+mj-cs"/>
              </a:rPr>
              <a:t> </a:t>
            </a:r>
            <a:r>
              <a:rPr kumimoji="0" lang="ar-EG" altLang="ar-EG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+mj-cs"/>
              </a:rPr>
              <a:t>library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ar-EG" altLang="ar-EG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+mj-cs"/>
              </a:rPr>
              <a:t>Academic exchange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lang="en-US" altLang="ar-EG" sz="2400" dirty="0" smtClean="0">
                <a:solidFill>
                  <a:schemeClr val="tx1"/>
                </a:solidFill>
                <a:latin typeface="inherit"/>
                <a:cs typeface="+mj-cs"/>
              </a:rPr>
              <a:t>New</a:t>
            </a:r>
            <a:r>
              <a:rPr kumimoji="0" lang="ar-EG" altLang="ar-EG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+mj-cs"/>
              </a:rPr>
              <a:t> students for graduate programs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</a:pPr>
            <a:r>
              <a:rPr lang="en-US" altLang="ar-EG" sz="2400" dirty="0" smtClean="0">
                <a:solidFill>
                  <a:schemeClr val="tx1"/>
                </a:solidFill>
                <a:latin typeface="inherit"/>
                <a:cs typeface="+mj-cs"/>
              </a:rPr>
              <a:t>Students awarded </a:t>
            </a:r>
            <a:r>
              <a:rPr kumimoji="0" lang="ar-EG" altLang="ar-EG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+mj-cs"/>
              </a:rPr>
              <a:t>a postgraduate </a:t>
            </a:r>
            <a:r>
              <a:rPr lang="ar-EG" altLang="ar-EG" sz="2400" dirty="0">
                <a:solidFill>
                  <a:schemeClr val="tx1"/>
                </a:solidFill>
                <a:latin typeface="inherit"/>
              </a:rPr>
              <a:t>programs</a:t>
            </a:r>
            <a:endParaRPr kumimoji="0" lang="ar-EG" altLang="ar-EG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0"/>
          <p:cNvSpPr txBox="1">
            <a:spLocks noGrp="1"/>
          </p:cNvSpPr>
          <p:nvPr>
            <p:ph type="title"/>
          </p:nvPr>
        </p:nvSpPr>
        <p:spPr>
          <a:xfrm>
            <a:off x="5255047" y="690397"/>
            <a:ext cx="6588086" cy="23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Times New Roman"/>
              <a:buNone/>
            </a:pPr>
            <a:r>
              <a:rPr lang="ar-EG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JOURNAL OF ADVANCED PHARMACEUTICAL SCIENCES</a:t>
            </a:r>
            <a:br>
              <a:rPr lang="ar-EG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dirty="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56" name="Google Shape;45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048" y="2098176"/>
            <a:ext cx="3318465" cy="4527395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20"/>
          <p:cNvSpPr/>
          <p:nvPr/>
        </p:nvSpPr>
        <p:spPr>
          <a:xfrm>
            <a:off x="5425469" y="2696308"/>
            <a:ext cx="6417664" cy="3272771"/>
          </a:xfrm>
          <a:prstGeom prst="ellipseRibbon2">
            <a:avLst>
              <a:gd name="adj1" fmla="val 45918"/>
              <a:gd name="adj2" fmla="val 64979"/>
              <a:gd name="adj3" fmla="val 12500"/>
            </a:avLst>
          </a:prstGeom>
          <a:solidFill>
            <a:schemeClr val="accent3"/>
          </a:solidFill>
          <a:ln w="10775" cap="flat" cmpd="sng">
            <a:solidFill>
              <a:srgbClr val="E1E6E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US" sz="240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Journal </a:t>
            </a:r>
            <a:r>
              <a:rPr lang="en-US" sz="240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 evaluated by the Supreme Council of Universities and received a score of 6.5/7</a:t>
            </a:r>
            <a:endParaRPr sz="24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1"/>
          <p:cNvSpPr txBox="1">
            <a:spLocks noGrp="1"/>
          </p:cNvSpPr>
          <p:nvPr>
            <p:ph type="title"/>
          </p:nvPr>
        </p:nvSpPr>
        <p:spPr>
          <a:xfrm>
            <a:off x="528805" y="-329202"/>
            <a:ext cx="11138052" cy="180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ckwell"/>
              <a:buNone/>
            </a:pPr>
            <a:r>
              <a:rPr lang="en-US" sz="2000" b="1" dirty="0" smtClean="0">
                <a:cs typeface="+mj-cs"/>
              </a:rPr>
              <a:t>An </a:t>
            </a:r>
            <a:r>
              <a:rPr lang="ar-EG" sz="2000" b="1" dirty="0" smtClean="0">
                <a:cs typeface="+mj-cs"/>
              </a:rPr>
              <a:t>EDITORIAL </a:t>
            </a:r>
            <a:r>
              <a:rPr lang="ar-EG" sz="2000" b="1" dirty="0">
                <a:cs typeface="+mj-cs"/>
              </a:rPr>
              <a:t>BOARD </a:t>
            </a:r>
            <a:r>
              <a:rPr lang="en-US" sz="2000" dirty="0" smtClean="0">
                <a:cs typeface="+mj-cs"/>
              </a:rPr>
              <a:t>for the Faculty magazine was formed in the </a:t>
            </a:r>
            <a:r>
              <a:rPr lang="en-US" sz="2000" dirty="0" err="1" smtClean="0">
                <a:cs typeface="+mj-cs"/>
              </a:rPr>
              <a:t>gradue</a:t>
            </a:r>
            <a:r>
              <a:rPr lang="en-US" sz="2000" dirty="0" smtClean="0">
                <a:cs typeface="+mj-cs"/>
              </a:rPr>
              <a:t> studies committee at the session held on 11/3/2023 and the Faculty council held on 17/3/2023 and extending until 24/3/2023 by the following gentleman whose names are:</a:t>
            </a:r>
            <a:endParaRPr sz="2000" dirty="0">
              <a:cs typeface="+mj-cs"/>
            </a:endParaRPr>
          </a:p>
        </p:txBody>
      </p:sp>
      <p:graphicFrame>
        <p:nvGraphicFramePr>
          <p:cNvPr id="463" name="Google Shape;463;p21"/>
          <p:cNvGraphicFramePr/>
          <p:nvPr>
            <p:extLst>
              <p:ext uri="{D42A27DB-BD31-4B8C-83A1-F6EECF244321}">
                <p14:modId xmlns:p14="http://schemas.microsoft.com/office/powerpoint/2010/main" val="261598750"/>
              </p:ext>
            </p:extLst>
          </p:nvPr>
        </p:nvGraphicFramePr>
        <p:xfrm>
          <a:off x="616943" y="1089291"/>
          <a:ext cx="10961775" cy="5567178"/>
        </p:xfrm>
        <a:graphic>
          <a:graphicData uri="http://schemas.openxmlformats.org/drawingml/2006/table">
            <a:tbl>
              <a:tblPr firstRow="1" bandRow="1">
                <a:noFill/>
                <a:tableStyleId>{9B9CC6CF-3442-4EB3-82C2-C71D109793F8}</a:tableStyleId>
              </a:tblPr>
              <a:tblGrid>
                <a:gridCol w="492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8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5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456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u="none" strike="noStrike" cap="none">
                          <a:solidFill>
                            <a:schemeClr val="dk1"/>
                          </a:solidFill>
                        </a:rPr>
                        <a:t>الاسم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u="none" strike="noStrike" cap="none">
                          <a:solidFill>
                            <a:schemeClr val="dk1"/>
                          </a:solidFill>
                        </a:rPr>
                        <a:t>الاسم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u="none" strike="noStrike" cap="none">
                          <a:solidFill>
                            <a:schemeClr val="dk1"/>
                          </a:solidFill>
                        </a:rPr>
                        <a:t>الاسم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715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600" u="none" strike="noStrike" cap="none" dirty="0" smtClean="0">
                          <a:cs typeface="+mj-cs"/>
                        </a:rPr>
                        <a:t>Prof.</a:t>
                      </a:r>
                      <a:r>
                        <a:rPr lang="en-US" sz="1600" u="none" strike="noStrike" cap="none" baseline="0" dirty="0" smtClean="0">
                          <a:cs typeface="+mj-cs"/>
                        </a:rPr>
                        <a:t> Dr. </a:t>
                      </a:r>
                      <a:r>
                        <a:rPr lang="en-US" sz="1600" u="none" strike="noStrike" cap="none" baseline="0" dirty="0" err="1" smtClean="0">
                          <a:cs typeface="+mj-cs"/>
                        </a:rPr>
                        <a:t>Amal</a:t>
                      </a:r>
                      <a:r>
                        <a:rPr lang="en-US" sz="1600" u="none" strike="noStrike" cap="none" baseline="0" dirty="0" smtClean="0">
                          <a:cs typeface="+mj-cs"/>
                        </a:rPr>
                        <a:t> Hassan El-</a:t>
                      </a:r>
                      <a:r>
                        <a:rPr lang="en-US" sz="1600" u="none" strike="noStrike" cap="none" baseline="0" dirty="0" err="1" smtClean="0">
                          <a:cs typeface="+mj-cs"/>
                        </a:rPr>
                        <a:t>kamel</a:t>
                      </a:r>
                      <a:r>
                        <a:rPr lang="en-US" sz="1600" u="none" strike="noStrike" cap="none" baseline="0" dirty="0" smtClean="0">
                          <a:cs typeface="+mj-cs"/>
                        </a:rPr>
                        <a:t>- </a:t>
                      </a:r>
                      <a:r>
                        <a:rPr lang="en-US" sz="1600" dirty="0" smtClean="0">
                          <a:cs typeface="+mj-cs"/>
                        </a:rPr>
                        <a:t>Emeritus</a:t>
                      </a:r>
                      <a:r>
                        <a:rPr lang="en-US" sz="1600" u="none" strike="noStrike" cap="none" baseline="0" dirty="0" smtClean="0">
                          <a:cs typeface="+mj-cs"/>
                        </a:rPr>
                        <a:t> Professor in Pharmaceutics </a:t>
                      </a:r>
                      <a:endParaRPr sz="1600" u="none" strike="noStrike" cap="none" dirty="0">
                        <a:cs typeface="+mj-c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Wingdings" panose="05000000000000000000" pitchFamily="2" charset="2"/>
                        <a:buChar char="q"/>
                      </a:pPr>
                      <a:r>
                        <a:rPr lang="en-US" sz="1600" u="none" strike="noStrike" cap="none" dirty="0" smtClean="0">
                          <a:solidFill>
                            <a:schemeClr val="dk1"/>
                          </a:solidFill>
                          <a:latin typeface="Avenir Next LT Pro Light"/>
                          <a:ea typeface="Avenir"/>
                          <a:cs typeface="+mj-cs"/>
                          <a:sym typeface="Arial"/>
                        </a:rPr>
                        <a:t>Dr.</a:t>
                      </a:r>
                      <a:r>
                        <a:rPr lang="en-US" sz="1600" u="none" strike="noStrike" cap="none" baseline="0" dirty="0" smtClean="0">
                          <a:solidFill>
                            <a:schemeClr val="dk1"/>
                          </a:solidFill>
                          <a:latin typeface="Avenir Next LT Pro Light"/>
                          <a:ea typeface="Avenir"/>
                          <a:cs typeface="+mj-cs"/>
                          <a:sym typeface="Arial"/>
                        </a:rPr>
                        <a:t> </a:t>
                      </a:r>
                      <a:r>
                        <a:rPr lang="en-US" sz="1600" u="none" strike="noStrike" cap="none" baseline="0" dirty="0" err="1" smtClean="0">
                          <a:solidFill>
                            <a:schemeClr val="dk1"/>
                          </a:solidFill>
                          <a:latin typeface="Avenir Next LT Pro Light"/>
                          <a:ea typeface="Avenir"/>
                          <a:cs typeface="+mj-cs"/>
                          <a:sym typeface="Arial"/>
                        </a:rPr>
                        <a:t>Noha</a:t>
                      </a:r>
                      <a:r>
                        <a:rPr lang="en-US" sz="1600" u="none" strike="noStrike" cap="none" baseline="0" dirty="0" smtClean="0">
                          <a:solidFill>
                            <a:schemeClr val="dk1"/>
                          </a:solidFill>
                          <a:latin typeface="Avenir Next LT Pro Light"/>
                          <a:ea typeface="Avenir"/>
                          <a:cs typeface="+mj-cs"/>
                          <a:sym typeface="Arial"/>
                        </a:rPr>
                        <a:t> </a:t>
                      </a:r>
                      <a:r>
                        <a:rPr lang="en-US" sz="1600" u="none" strike="noStrike" cap="none" baseline="0" dirty="0" err="1" smtClean="0">
                          <a:solidFill>
                            <a:schemeClr val="dk1"/>
                          </a:solidFill>
                          <a:latin typeface="Avenir Next LT Pro Light"/>
                          <a:ea typeface="Avenir"/>
                          <a:cs typeface="+mj-cs"/>
                          <a:sym typeface="Arial"/>
                        </a:rPr>
                        <a:t>Alaa</a:t>
                      </a:r>
                      <a:r>
                        <a:rPr lang="en-US" sz="1600" u="none" strike="noStrike" cap="none" baseline="0" dirty="0" smtClean="0">
                          <a:solidFill>
                            <a:schemeClr val="dk1"/>
                          </a:solidFill>
                          <a:latin typeface="Avenir Next LT Pro Light"/>
                          <a:ea typeface="Avenir"/>
                          <a:cs typeface="+mj-cs"/>
                          <a:sym typeface="Arial"/>
                        </a:rPr>
                        <a:t> </a:t>
                      </a:r>
                      <a:r>
                        <a:rPr lang="en-US" sz="1600" u="none" strike="noStrike" cap="none" baseline="0" dirty="0" err="1" smtClean="0">
                          <a:solidFill>
                            <a:schemeClr val="dk1"/>
                          </a:solidFill>
                          <a:latin typeface="Avenir Next LT Pro Light"/>
                          <a:ea typeface="Avenir"/>
                          <a:cs typeface="+mj-cs"/>
                          <a:sym typeface="Arial"/>
                        </a:rPr>
                        <a:t>Eldin</a:t>
                      </a:r>
                      <a:r>
                        <a:rPr lang="en-US" sz="1600" u="none" strike="noStrike" cap="none" baseline="0" dirty="0" smtClean="0">
                          <a:solidFill>
                            <a:schemeClr val="dk1"/>
                          </a:solidFill>
                          <a:latin typeface="Avenir Next LT Pro Light"/>
                          <a:ea typeface="Avenir"/>
                          <a:cs typeface="+mj-cs"/>
                          <a:sym typeface="Arial"/>
                        </a:rPr>
                        <a:t> Hassan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+mj-cs"/>
                        <a:sym typeface="Avenir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Wingdings" panose="05000000000000000000" pitchFamily="2" charset="2"/>
                        <a:buChar char="q"/>
                      </a:pPr>
                      <a:r>
                        <a:rPr lang="en-US" sz="1600" u="none" strike="noStrike" cap="none" dirty="0" smtClean="0">
                          <a:cs typeface="+mj-cs"/>
                        </a:rPr>
                        <a:t>Dr. </a:t>
                      </a:r>
                      <a:r>
                        <a:rPr lang="en-US" sz="1600" u="none" strike="noStrike" cap="none" dirty="0" err="1" smtClean="0">
                          <a:cs typeface="+mj-cs"/>
                        </a:rPr>
                        <a:t>Heba</a:t>
                      </a:r>
                      <a:r>
                        <a:rPr lang="en-US" sz="1600" u="none" strike="noStrike" cap="none" dirty="0" smtClean="0">
                          <a:cs typeface="+mj-cs"/>
                        </a:rPr>
                        <a:t> </a:t>
                      </a:r>
                      <a:r>
                        <a:rPr lang="en-US" sz="1600" u="none" strike="noStrike" cap="none" dirty="0" err="1" smtClean="0">
                          <a:cs typeface="+mj-cs"/>
                        </a:rPr>
                        <a:t>Abd</a:t>
                      </a:r>
                      <a:r>
                        <a:rPr lang="en-US" sz="1600" u="none" strike="noStrike" cap="none" dirty="0" smtClean="0">
                          <a:cs typeface="+mj-cs"/>
                        </a:rPr>
                        <a:t> El </a:t>
                      </a:r>
                      <a:r>
                        <a:rPr lang="en-US" sz="1600" u="none" strike="noStrike" cap="none" dirty="0" smtClean="0">
                          <a:cs typeface="+mj-cs"/>
                        </a:rPr>
                        <a:t>Azim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+mj-cs"/>
                        <a:sym typeface="Avenir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589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600" u="none" strike="noStrike" cap="none" dirty="0" smtClean="0">
                          <a:cs typeface="+mj-cs"/>
                        </a:rPr>
                        <a:t>Prof</a:t>
                      </a:r>
                      <a:r>
                        <a:rPr lang="en-US" sz="1600" u="none" strike="noStrike" cap="none" baseline="0" dirty="0" smtClean="0">
                          <a:cs typeface="+mj-cs"/>
                        </a:rPr>
                        <a:t>. Dr. </a:t>
                      </a:r>
                      <a:r>
                        <a:rPr lang="en-US" sz="1600" u="none" strike="noStrike" cap="none" baseline="0" dirty="0" err="1" smtClean="0">
                          <a:cs typeface="+mj-cs"/>
                        </a:rPr>
                        <a:t>Eman</a:t>
                      </a:r>
                      <a:r>
                        <a:rPr lang="en-US" sz="1600" u="none" strike="noStrike" cap="none" baseline="0" dirty="0" smtClean="0">
                          <a:cs typeface="+mj-cs"/>
                        </a:rPr>
                        <a:t> </a:t>
                      </a:r>
                      <a:r>
                        <a:rPr lang="en-US" sz="1600" u="none" strike="noStrike" cap="none" baseline="0" dirty="0" err="1" smtClean="0">
                          <a:cs typeface="+mj-cs"/>
                        </a:rPr>
                        <a:t>Shawky</a:t>
                      </a:r>
                      <a:r>
                        <a:rPr lang="en-US" sz="1600" u="none" strike="noStrike" cap="none" baseline="0" dirty="0" smtClean="0">
                          <a:cs typeface="+mj-cs"/>
                        </a:rPr>
                        <a:t> </a:t>
                      </a:r>
                      <a:r>
                        <a:rPr lang="en-US" sz="1600" u="none" strike="noStrike" cap="none" baseline="0" dirty="0" err="1" smtClean="0">
                          <a:cs typeface="+mj-cs"/>
                        </a:rPr>
                        <a:t>Anwer</a:t>
                      </a:r>
                      <a:r>
                        <a:rPr lang="en-US" sz="1600" u="none" strike="noStrike" cap="none" baseline="0" dirty="0" smtClean="0">
                          <a:cs typeface="+mj-cs"/>
                        </a:rPr>
                        <a:t> – Professor and</a:t>
                      </a:r>
                      <a:r>
                        <a:rPr lang="ar-EG" sz="1600" u="none" strike="noStrike" cap="none" baseline="0" dirty="0" smtClean="0">
                          <a:cs typeface="+mj-cs"/>
                        </a:rPr>
                        <a:t> </a:t>
                      </a:r>
                      <a:r>
                        <a:rPr lang="en-US" sz="1600" u="none" strike="noStrike" cap="none" baseline="0" dirty="0" smtClean="0">
                          <a:cs typeface="+mj-cs"/>
                        </a:rPr>
                        <a:t> chairman of the department council of </a:t>
                      </a:r>
                      <a:r>
                        <a:rPr lang="en-US" sz="1600" u="none" strike="noStrike" cap="none" baseline="0" dirty="0" err="1" smtClean="0">
                          <a:cs typeface="+mj-cs"/>
                        </a:rPr>
                        <a:t>Pharmacognosy</a:t>
                      </a:r>
                      <a:endParaRPr sz="1600" u="none" strike="noStrike" cap="none" dirty="0">
                        <a:cs typeface="+mj-c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Wingdings" panose="05000000000000000000" pitchFamily="2" charset="2"/>
                        <a:buChar char="q"/>
                      </a:pPr>
                      <a:r>
                        <a:rPr lang="en-US" sz="1600" u="none" strike="noStrike" cap="none" dirty="0" smtClean="0">
                          <a:cs typeface="+mj-cs"/>
                        </a:rPr>
                        <a:t>Dr. </a:t>
                      </a:r>
                      <a:r>
                        <a:rPr lang="en-US" sz="1600" u="none" strike="noStrike" cap="none" dirty="0" err="1" smtClean="0">
                          <a:cs typeface="+mj-cs"/>
                        </a:rPr>
                        <a:t>Radwa</a:t>
                      </a:r>
                      <a:r>
                        <a:rPr lang="en-US" sz="1600" u="none" strike="noStrike" cap="none" dirty="0" smtClean="0">
                          <a:cs typeface="+mj-cs"/>
                        </a:rPr>
                        <a:t> </a:t>
                      </a:r>
                      <a:r>
                        <a:rPr lang="en-US" sz="1600" u="none" strike="noStrike" cap="none" dirty="0" err="1" smtClean="0">
                          <a:cs typeface="+mj-cs"/>
                        </a:rPr>
                        <a:t>Emad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+mj-cs"/>
                        <a:sym typeface="Avenir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600" u="none" strike="noStrike" cap="none" dirty="0" smtClean="0">
                          <a:cs typeface="+mj-cs"/>
                        </a:rPr>
                        <a:t>Dr. </a:t>
                      </a:r>
                      <a:r>
                        <a:rPr lang="en-US" sz="1600" u="none" strike="noStrike" cap="none" dirty="0" err="1" smtClean="0">
                          <a:cs typeface="+mj-cs"/>
                        </a:rPr>
                        <a:t>Marwa</a:t>
                      </a:r>
                      <a:r>
                        <a:rPr lang="en-US" sz="1600" u="none" strike="noStrike" cap="none" dirty="0" smtClean="0">
                          <a:cs typeface="+mj-cs"/>
                        </a:rPr>
                        <a:t> </a:t>
                      </a:r>
                      <a:r>
                        <a:rPr lang="en-US" sz="1600" u="none" strike="noStrike" cap="none" dirty="0" err="1" smtClean="0">
                          <a:cs typeface="+mj-cs"/>
                        </a:rPr>
                        <a:t>Shoir</a:t>
                      </a:r>
                      <a:endParaRPr sz="1600" u="none" strike="noStrike" cap="none" dirty="0">
                        <a:cs typeface="+mj-c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715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600" u="none" strike="noStrike" cap="none" dirty="0" smtClean="0">
                          <a:cs typeface="+mj-cs"/>
                        </a:rPr>
                        <a:t>Prof. Dr. Mohammed Maher</a:t>
                      </a:r>
                      <a:r>
                        <a:rPr lang="en-US" sz="1600" u="none" strike="noStrike" cap="none" baseline="0" dirty="0" smtClean="0">
                          <a:cs typeface="+mj-cs"/>
                        </a:rPr>
                        <a:t> Mohammed </a:t>
                      </a:r>
                      <a:endParaRPr sz="1600" u="none" strike="noStrike" cap="none" dirty="0">
                        <a:cs typeface="+mj-c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600" u="none" strike="noStrike" cap="none" dirty="0" smtClean="0">
                          <a:cs typeface="+mj-cs"/>
                        </a:rPr>
                        <a:t>Dr. Sarah El </a:t>
                      </a:r>
                      <a:r>
                        <a:rPr lang="en-US" sz="1600" u="none" strike="noStrike" cap="none" dirty="0" err="1" smtClean="0">
                          <a:cs typeface="+mj-cs"/>
                        </a:rPr>
                        <a:t>Lakany</a:t>
                      </a:r>
                      <a:endParaRPr sz="1600" u="none" strike="noStrike" cap="none" dirty="0">
                        <a:cs typeface="+mj-c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600" u="none" strike="noStrike" cap="none" dirty="0" smtClean="0">
                          <a:cs typeface="+mj-cs"/>
                        </a:rPr>
                        <a:t>Dr. Ahmed </a:t>
                      </a:r>
                      <a:r>
                        <a:rPr lang="en-US" sz="1600" u="none" strike="noStrike" cap="none" dirty="0" smtClean="0">
                          <a:cs typeface="+mj-cs"/>
                        </a:rPr>
                        <a:t>Abel </a:t>
                      </a:r>
                      <a:r>
                        <a:rPr lang="en-US" sz="1600" u="none" strike="noStrike" cap="none" dirty="0" err="1" smtClean="0">
                          <a:cs typeface="+mj-cs"/>
                        </a:rPr>
                        <a:t>Elmoniem</a:t>
                      </a:r>
                      <a:endParaRPr sz="1600" u="none" strike="noStrike" cap="none" dirty="0">
                        <a:cs typeface="+mj-c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715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600" u="none" strike="noStrike" cap="none" dirty="0" smtClean="0">
                          <a:cs typeface="+mj-cs"/>
                        </a:rPr>
                        <a:t>Prof.</a:t>
                      </a:r>
                      <a:r>
                        <a:rPr lang="en-US" sz="1600" u="none" strike="noStrike" cap="none" baseline="0" dirty="0" smtClean="0">
                          <a:cs typeface="+mj-cs"/>
                        </a:rPr>
                        <a:t> Dr. Amira </a:t>
                      </a:r>
                      <a:r>
                        <a:rPr lang="en-US" sz="1600" u="none" strike="noStrike" cap="none" baseline="0" dirty="0" err="1" smtClean="0">
                          <a:cs typeface="+mj-cs"/>
                        </a:rPr>
                        <a:t>Fawzy</a:t>
                      </a:r>
                      <a:r>
                        <a:rPr lang="en-US" sz="1600" u="none" strike="noStrike" cap="none" baseline="0" dirty="0" smtClean="0">
                          <a:cs typeface="+mj-cs"/>
                        </a:rPr>
                        <a:t> El-</a:t>
                      </a:r>
                      <a:r>
                        <a:rPr lang="en-US" sz="1600" u="none" strike="noStrike" cap="none" baseline="0" dirty="0" err="1" smtClean="0">
                          <a:cs typeface="+mj-cs"/>
                        </a:rPr>
                        <a:t>yazbi</a:t>
                      </a:r>
                      <a:endParaRPr sz="1600" u="none" strike="noStrike" cap="none" dirty="0">
                        <a:cs typeface="+mj-c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600" u="none" strike="noStrike" cap="none" dirty="0" smtClean="0">
                          <a:cs typeface="+mj-cs"/>
                        </a:rPr>
                        <a:t>Dr. Salma El </a:t>
                      </a:r>
                      <a:r>
                        <a:rPr lang="en-US" sz="1600" u="none" strike="noStrike" cap="none" dirty="0" err="1" smtClean="0">
                          <a:cs typeface="+mj-cs"/>
                        </a:rPr>
                        <a:t>Habashy</a:t>
                      </a:r>
                      <a:endParaRPr sz="1600" u="none" strike="noStrike" cap="none" dirty="0">
                        <a:cs typeface="+mj-c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600" u="none" strike="noStrike" cap="none" dirty="0" smtClean="0">
                          <a:cs typeface="+mj-cs"/>
                        </a:rPr>
                        <a:t>Dr. </a:t>
                      </a:r>
                      <a:r>
                        <a:rPr lang="en-US" sz="1600" u="none" strike="noStrike" cap="none" dirty="0" err="1" smtClean="0">
                          <a:cs typeface="+mj-cs"/>
                        </a:rPr>
                        <a:t>Assr</a:t>
                      </a:r>
                      <a:r>
                        <a:rPr lang="en-US" sz="1600" u="none" strike="noStrike" cap="none" dirty="0" smtClean="0">
                          <a:cs typeface="+mj-cs"/>
                        </a:rPr>
                        <a:t> </a:t>
                      </a:r>
                      <a:r>
                        <a:rPr lang="en-US" sz="1600" u="none" strike="noStrike" cap="none" dirty="0" err="1" smtClean="0">
                          <a:cs typeface="+mj-cs"/>
                        </a:rPr>
                        <a:t>Fazwy</a:t>
                      </a:r>
                      <a:endParaRPr sz="1600" u="none" strike="noStrike" cap="none" dirty="0">
                        <a:cs typeface="+mj-c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561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600" u="none" strike="noStrike" cap="none" dirty="0" smtClean="0">
                          <a:cs typeface="+mj-cs"/>
                        </a:rPr>
                        <a:t>Dr.</a:t>
                      </a:r>
                      <a:r>
                        <a:rPr lang="en-US" sz="1600" u="none" strike="noStrike" cap="none" baseline="0" dirty="0" smtClean="0">
                          <a:cs typeface="+mj-cs"/>
                        </a:rPr>
                        <a:t> Ahmed Said </a:t>
                      </a:r>
                      <a:r>
                        <a:rPr lang="en-US" sz="1600" u="none" strike="noStrike" cap="none" baseline="0" dirty="0" err="1" smtClean="0">
                          <a:cs typeface="+mj-cs"/>
                        </a:rPr>
                        <a:t>Belal</a:t>
                      </a:r>
                      <a:endParaRPr sz="1600" u="none" strike="noStrike" cap="none" dirty="0">
                        <a:cs typeface="+mj-c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Wingdings" panose="05000000000000000000" pitchFamily="2" charset="2"/>
                        <a:buChar char="q"/>
                      </a:pPr>
                      <a:r>
                        <a:rPr lang="en-US" sz="1600" u="none" strike="noStrike" cap="none" dirty="0" err="1" smtClean="0">
                          <a:cs typeface="+mj-cs"/>
                        </a:rPr>
                        <a:t>Dr</a:t>
                      </a:r>
                      <a:r>
                        <a:rPr lang="en-US" sz="1600" u="none" strike="noStrike" cap="none" dirty="0" smtClean="0">
                          <a:cs typeface="+mj-cs"/>
                        </a:rPr>
                        <a:t> </a:t>
                      </a:r>
                      <a:r>
                        <a:rPr lang="en-US" sz="1600" u="none" strike="noStrike" cap="none" dirty="0" err="1" smtClean="0">
                          <a:cs typeface="+mj-cs"/>
                        </a:rPr>
                        <a:t>Salwa</a:t>
                      </a:r>
                      <a:r>
                        <a:rPr lang="en-US" sz="1600" u="none" strike="noStrike" cap="none" dirty="0" smtClean="0">
                          <a:cs typeface="+mj-cs"/>
                        </a:rPr>
                        <a:t> </a:t>
                      </a:r>
                      <a:r>
                        <a:rPr lang="en-US" sz="1600" u="none" strike="noStrike" cap="none" dirty="0" smtClean="0">
                          <a:cs typeface="+mj-cs"/>
                        </a:rPr>
                        <a:t>Abo </a:t>
                      </a:r>
                      <a:r>
                        <a:rPr lang="en-US" sz="1600" u="none" strike="noStrike" cap="none" dirty="0" err="1" smtClean="0">
                          <a:cs typeface="+mj-cs"/>
                        </a:rPr>
                        <a:t>Ragih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+mj-cs"/>
                        <a:sym typeface="Avenir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Wingdings" panose="05000000000000000000" pitchFamily="2" charset="2"/>
                        <a:buChar char="q"/>
                      </a:pPr>
                      <a:r>
                        <a:rPr lang="en-US" sz="1600" u="none" strike="noStrike" cap="none" dirty="0" smtClean="0">
                          <a:solidFill>
                            <a:schemeClr val="dk1"/>
                          </a:solidFill>
                          <a:latin typeface="Avenir Next LT Pro Light"/>
                          <a:ea typeface="Avenir"/>
                          <a:cs typeface="+mj-cs"/>
                          <a:sym typeface="Arial"/>
                        </a:rPr>
                        <a:t>Dr.</a:t>
                      </a:r>
                      <a:r>
                        <a:rPr lang="en-US" sz="1600" u="none" strike="noStrike" cap="none" baseline="0" dirty="0" smtClean="0">
                          <a:solidFill>
                            <a:schemeClr val="dk1"/>
                          </a:solidFill>
                          <a:latin typeface="Avenir Next LT Pro Light"/>
                          <a:ea typeface="Avenir"/>
                          <a:cs typeface="+mj-cs"/>
                          <a:sym typeface="Arial"/>
                        </a:rPr>
                        <a:t> Ali Amin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+mj-cs"/>
                        <a:sym typeface="Avenir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561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Wingdings" panose="05000000000000000000" pitchFamily="2" charset="2"/>
                        <a:buChar char="q"/>
                      </a:pPr>
                      <a:r>
                        <a:rPr lang="en-US" sz="1600" u="none" strike="noStrike" cap="none" dirty="0" smtClean="0">
                          <a:cs typeface="+mj-cs"/>
                        </a:rPr>
                        <a:t>Dr. </a:t>
                      </a:r>
                      <a:r>
                        <a:rPr lang="en-US" sz="1600" u="none" strike="noStrike" cap="none" dirty="0" err="1" smtClean="0">
                          <a:cs typeface="+mj-cs"/>
                        </a:rPr>
                        <a:t>Reham</a:t>
                      </a:r>
                      <a:r>
                        <a:rPr lang="en-US" sz="1600" u="none" strike="noStrike" cap="none" dirty="0" smtClean="0">
                          <a:cs typeface="+mj-cs"/>
                        </a:rPr>
                        <a:t> Said</a:t>
                      </a:r>
                      <a:r>
                        <a:rPr lang="en-US" sz="1600" u="none" strike="noStrike" cap="none" baseline="0" dirty="0" smtClean="0">
                          <a:cs typeface="+mj-cs"/>
                        </a:rPr>
                        <a:t> Ibrahim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+mj-cs"/>
                        <a:sym typeface="Avenir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Wingdings" panose="05000000000000000000" pitchFamily="2" charset="2"/>
                        <a:buChar char="q"/>
                      </a:pPr>
                      <a:r>
                        <a:rPr lang="en-US" sz="1600" u="none" strike="noStrike" cap="none" dirty="0" smtClean="0">
                          <a:cs typeface="+mj-cs"/>
                        </a:rPr>
                        <a:t>Dr. </a:t>
                      </a:r>
                      <a:r>
                        <a:rPr lang="en-US" sz="1600" u="none" strike="noStrike" cap="none" dirty="0" err="1" smtClean="0">
                          <a:cs typeface="+mj-cs"/>
                        </a:rPr>
                        <a:t>Hala</a:t>
                      </a:r>
                      <a:r>
                        <a:rPr lang="en-US" sz="1600" u="none" strike="noStrike" cap="none" dirty="0" smtClean="0">
                          <a:cs typeface="+mj-cs"/>
                        </a:rPr>
                        <a:t> </a:t>
                      </a:r>
                      <a:r>
                        <a:rPr lang="en-US" sz="1600" u="none" strike="noStrike" cap="none" dirty="0" err="1" smtClean="0">
                          <a:cs typeface="+mj-cs"/>
                        </a:rPr>
                        <a:t>Shafiq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+mj-cs"/>
                        <a:sym typeface="Avenir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Wingdings" panose="05000000000000000000" pitchFamily="2" charset="2"/>
                        <a:buChar char="q"/>
                      </a:pPr>
                      <a:r>
                        <a:rPr lang="en-US" sz="1600" u="none" strike="noStrike" cap="none" dirty="0" smtClean="0">
                          <a:cs typeface="+mj-cs"/>
                        </a:rPr>
                        <a:t>Dr. Shams </a:t>
                      </a:r>
                      <a:r>
                        <a:rPr lang="en-US" sz="1600" u="none" strike="noStrike" cap="none" dirty="0" smtClean="0">
                          <a:cs typeface="+mj-cs"/>
                        </a:rPr>
                        <a:t>Tarek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+mj-cs"/>
                        <a:sym typeface="Avenir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4715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600" u="none" strike="noStrike" cap="none" dirty="0" smtClean="0">
                          <a:cs typeface="+mj-cs"/>
                        </a:rPr>
                        <a:t>Dr. </a:t>
                      </a:r>
                      <a:r>
                        <a:rPr lang="en-US" sz="1600" u="none" strike="noStrike" cap="none" dirty="0" err="1" smtClean="0">
                          <a:cs typeface="+mj-cs"/>
                        </a:rPr>
                        <a:t>Parihan</a:t>
                      </a:r>
                      <a:r>
                        <a:rPr lang="en-US" sz="1600" u="none" strike="noStrike" cap="none" dirty="0" smtClean="0">
                          <a:cs typeface="+mj-cs"/>
                        </a:rPr>
                        <a:t> El </a:t>
                      </a:r>
                      <a:r>
                        <a:rPr lang="en-US" sz="1600" u="none" strike="noStrike" cap="none" dirty="0" err="1" smtClean="0">
                          <a:cs typeface="+mj-cs"/>
                        </a:rPr>
                        <a:t>zahar</a:t>
                      </a:r>
                      <a:endParaRPr sz="1600" u="none" strike="noStrike" cap="none" dirty="0">
                        <a:cs typeface="+mj-c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600" u="none" strike="noStrike" cap="none" dirty="0" smtClean="0">
                          <a:cs typeface="+mj-cs"/>
                        </a:rPr>
                        <a:t>Dr. </a:t>
                      </a:r>
                      <a:r>
                        <a:rPr lang="en-US" sz="1600" u="none" strike="noStrike" cap="none" dirty="0" err="1" smtClean="0">
                          <a:cs typeface="+mj-cs"/>
                        </a:rPr>
                        <a:t>Maikel</a:t>
                      </a:r>
                      <a:r>
                        <a:rPr lang="en-US" sz="1600" u="none" strike="noStrike" cap="none" dirty="0" smtClean="0">
                          <a:cs typeface="+mj-cs"/>
                        </a:rPr>
                        <a:t> Gorge</a:t>
                      </a:r>
                      <a:endParaRPr sz="1600" u="none" strike="noStrike" cap="none" dirty="0">
                        <a:cs typeface="+mj-c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600" u="none" strike="noStrike" cap="none" dirty="0" smtClean="0">
                          <a:cs typeface="+mj-cs"/>
                        </a:rPr>
                        <a:t>Dr. Sarah El </a:t>
                      </a:r>
                      <a:r>
                        <a:rPr lang="en-US" sz="1600" u="none" strike="noStrike" cap="none" dirty="0" err="1" smtClean="0">
                          <a:cs typeface="+mj-cs"/>
                        </a:rPr>
                        <a:t>Garwani</a:t>
                      </a:r>
                      <a:endParaRPr sz="1600" u="none" strike="noStrike" cap="none" dirty="0">
                        <a:cs typeface="+mj-c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471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Wingdings" panose="05000000000000000000" pitchFamily="2" charset="2"/>
                        <a:buChar char="q"/>
                      </a:pPr>
                      <a:r>
                        <a:rPr lang="en-US" sz="1600" u="none" strike="noStrike" cap="none" dirty="0" smtClean="0">
                          <a:cs typeface="+mj-cs"/>
                        </a:rPr>
                        <a:t>Dr. </a:t>
                      </a:r>
                      <a:r>
                        <a:rPr lang="en-US" sz="1600" u="none" strike="noStrike" cap="none" dirty="0" err="1" smtClean="0">
                          <a:cs typeface="+mj-cs"/>
                        </a:rPr>
                        <a:t>Reham</a:t>
                      </a:r>
                      <a:r>
                        <a:rPr lang="en-US" sz="1600" u="none" strike="noStrike" cap="none" dirty="0" smtClean="0">
                          <a:cs typeface="+mj-cs"/>
                        </a:rPr>
                        <a:t> Mohammed El-</a:t>
                      </a:r>
                      <a:r>
                        <a:rPr lang="en-US" sz="1600" u="none" strike="noStrike" cap="none" dirty="0" err="1" smtClean="0">
                          <a:cs typeface="+mj-cs"/>
                        </a:rPr>
                        <a:t>moslmany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+mj-cs"/>
                        <a:sym typeface="Avenir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Wingdings" panose="05000000000000000000" pitchFamily="2" charset="2"/>
                        <a:buChar char="q"/>
                      </a:pPr>
                      <a:r>
                        <a:rPr lang="en-US" sz="1600" u="none" strike="noStrike" cap="none" dirty="0" smtClean="0">
                          <a:cs typeface="+mj-cs"/>
                        </a:rPr>
                        <a:t>Dr. </a:t>
                      </a:r>
                      <a:r>
                        <a:rPr lang="en-US" sz="1600" u="none" strike="noStrike" cap="none" dirty="0" err="1" smtClean="0">
                          <a:cs typeface="+mj-cs"/>
                        </a:rPr>
                        <a:t>Reem</a:t>
                      </a:r>
                      <a:r>
                        <a:rPr lang="en-US" sz="1600" u="none" strike="noStrike" cap="none" dirty="0" smtClean="0">
                          <a:cs typeface="+mj-cs"/>
                        </a:rPr>
                        <a:t> Hassan El </a:t>
                      </a:r>
                      <a:r>
                        <a:rPr lang="en-US" sz="1600" u="none" strike="noStrike" cap="none" dirty="0" err="1" smtClean="0">
                          <a:cs typeface="+mj-cs"/>
                        </a:rPr>
                        <a:t>hamamy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+mj-cs"/>
                        <a:sym typeface="Avenir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Wingdings" panose="05000000000000000000" pitchFamily="2" charset="2"/>
                        <a:buChar char="q"/>
                      </a:pPr>
                      <a:r>
                        <a:rPr lang="en-US" sz="1600" u="none" strike="noStrike" cap="none" dirty="0" smtClean="0">
                          <a:cs typeface="+mj-cs"/>
                        </a:rPr>
                        <a:t>Dr. </a:t>
                      </a:r>
                      <a:r>
                        <a:rPr lang="en-US" sz="1600" u="none" strike="noStrike" cap="none" dirty="0" err="1" smtClean="0">
                          <a:cs typeface="+mj-cs"/>
                        </a:rPr>
                        <a:t>Asmaa</a:t>
                      </a:r>
                      <a:r>
                        <a:rPr lang="en-US" sz="1600" u="none" strike="noStrike" cap="none" dirty="0" smtClean="0">
                          <a:cs typeface="+mj-cs"/>
                        </a:rPr>
                        <a:t> </a:t>
                      </a:r>
                      <a:r>
                        <a:rPr lang="en-US" sz="1600" u="none" strike="noStrike" cap="none" dirty="0" err="1" smtClean="0">
                          <a:cs typeface="+mj-cs"/>
                        </a:rPr>
                        <a:t>Hossam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+mj-cs"/>
                        <a:sym typeface="Avenir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4561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600" u="none" strike="noStrike" cap="none" dirty="0" smtClean="0">
                          <a:cs typeface="+mj-cs"/>
                        </a:rPr>
                        <a:t>Dr.</a:t>
                      </a:r>
                      <a:r>
                        <a:rPr lang="en-US" sz="1600" u="none" strike="noStrike" cap="none" baseline="0" dirty="0" smtClean="0">
                          <a:cs typeface="+mj-cs"/>
                        </a:rPr>
                        <a:t> </a:t>
                      </a:r>
                      <a:r>
                        <a:rPr lang="en-US" sz="1600" u="none" strike="noStrike" cap="none" baseline="0" dirty="0" err="1" smtClean="0">
                          <a:cs typeface="+mj-cs"/>
                        </a:rPr>
                        <a:t>Asmaa</a:t>
                      </a:r>
                      <a:r>
                        <a:rPr lang="en-US" sz="1600" u="none" strike="noStrike" cap="none" baseline="0" dirty="0" smtClean="0">
                          <a:cs typeface="+mj-cs"/>
                        </a:rPr>
                        <a:t> </a:t>
                      </a:r>
                      <a:r>
                        <a:rPr lang="en-US" sz="1600" u="none" strike="noStrike" cap="none" baseline="0" dirty="0" err="1" smtClean="0">
                          <a:cs typeface="+mj-cs"/>
                        </a:rPr>
                        <a:t>Ashour</a:t>
                      </a:r>
                      <a:endParaRPr sz="1600" u="none" strike="noStrike" cap="none" dirty="0">
                        <a:cs typeface="+mj-c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Wingdings" panose="05000000000000000000" pitchFamily="2" charset="2"/>
                        <a:buChar char="q"/>
                      </a:pPr>
                      <a:r>
                        <a:rPr lang="en-US" sz="1600" u="none" strike="noStrike" cap="none" dirty="0" smtClean="0">
                          <a:cs typeface="+mj-cs"/>
                        </a:rPr>
                        <a:t>Dr. </a:t>
                      </a:r>
                      <a:r>
                        <a:rPr lang="en-US" sz="1600" u="none" strike="noStrike" cap="none" dirty="0" err="1" smtClean="0">
                          <a:cs typeface="+mj-cs"/>
                        </a:rPr>
                        <a:t>Hadel</a:t>
                      </a:r>
                      <a:r>
                        <a:rPr lang="en-US" sz="1600" u="none" strike="noStrike" cap="none" dirty="0" smtClean="0">
                          <a:cs typeface="+mj-cs"/>
                        </a:rPr>
                        <a:t> </a:t>
                      </a:r>
                      <a:r>
                        <a:rPr lang="en-US" sz="1600" u="none" strike="noStrike" cap="none" dirty="0" smtClean="0">
                          <a:cs typeface="+mj-cs"/>
                        </a:rPr>
                        <a:t>Adel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+mj-cs"/>
                        <a:sym typeface="Avenir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Wingdings" panose="05000000000000000000" pitchFamily="2" charset="2"/>
                        <a:buChar char="q"/>
                      </a:pPr>
                      <a:r>
                        <a:rPr lang="en-US" sz="1600" u="none" strike="noStrike" cap="none" dirty="0" smtClean="0">
                          <a:cs typeface="+mj-cs"/>
                        </a:rPr>
                        <a:t>Dr.</a:t>
                      </a:r>
                      <a:r>
                        <a:rPr lang="en-US" sz="1600" u="none" strike="noStrike" cap="none" baseline="0" dirty="0" smtClean="0">
                          <a:cs typeface="+mj-cs"/>
                        </a:rPr>
                        <a:t> Ahmed </a:t>
                      </a:r>
                      <a:r>
                        <a:rPr lang="en-US" sz="1600" u="none" strike="noStrike" cap="none" baseline="0" dirty="0" err="1" smtClean="0">
                          <a:cs typeface="+mj-cs"/>
                        </a:rPr>
                        <a:t>Foad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+mj-cs"/>
                        <a:sym typeface="Avenir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561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n-US" sz="1600" u="none" strike="noStrike" cap="none" dirty="0" smtClean="0">
                          <a:cs typeface="+mj-cs"/>
                        </a:rPr>
                        <a:t>Dr. </a:t>
                      </a:r>
                      <a:r>
                        <a:rPr lang="en-US" sz="1600" u="none" strike="noStrike" cap="none" dirty="0" err="1" smtClean="0">
                          <a:cs typeface="+mj-cs"/>
                        </a:rPr>
                        <a:t>Abd</a:t>
                      </a:r>
                      <a:r>
                        <a:rPr lang="en-US" sz="1600" u="none" strike="noStrike" cap="none" dirty="0" smtClean="0">
                          <a:cs typeface="+mj-cs"/>
                        </a:rPr>
                        <a:t> El Rahman </a:t>
                      </a:r>
                      <a:r>
                        <a:rPr lang="en-US" sz="1600" u="none" strike="noStrike" cap="none" dirty="0" err="1" smtClean="0">
                          <a:cs typeface="+mj-cs"/>
                        </a:rPr>
                        <a:t>zakria</a:t>
                      </a:r>
                      <a:endParaRPr sz="1600" u="none" strike="noStrike" cap="none" dirty="0">
                        <a:cs typeface="+mj-c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Wingdings" panose="05000000000000000000" pitchFamily="2" charset="2"/>
                        <a:buChar char="q"/>
                      </a:pPr>
                      <a:r>
                        <a:rPr lang="en-US" sz="1600" u="none" strike="noStrike" cap="none" dirty="0" smtClean="0">
                          <a:cs typeface="+mj-cs"/>
                        </a:rPr>
                        <a:t>Dr. </a:t>
                      </a:r>
                      <a:r>
                        <a:rPr lang="en-US" sz="1600" u="none" strike="noStrike" cap="none" dirty="0" err="1" smtClean="0">
                          <a:cs typeface="+mj-cs"/>
                        </a:rPr>
                        <a:t>Walaa</a:t>
                      </a:r>
                      <a:r>
                        <a:rPr lang="en-US" sz="1600" u="none" strike="noStrike" cap="none" dirty="0" smtClean="0">
                          <a:cs typeface="+mj-cs"/>
                        </a:rPr>
                        <a:t> </a:t>
                      </a:r>
                      <a:r>
                        <a:rPr lang="en-US" sz="1600" u="none" strike="noStrike" cap="none" dirty="0" err="1" smtClean="0">
                          <a:cs typeface="+mj-cs"/>
                        </a:rPr>
                        <a:t>Metwaly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+mj-cs"/>
                        <a:sym typeface="Avenir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Wingdings" panose="05000000000000000000" pitchFamily="2" charset="2"/>
                        <a:buChar char="q"/>
                      </a:pPr>
                      <a:r>
                        <a:rPr lang="en-US" sz="1600" u="none" strike="noStrike" cap="none" dirty="0" smtClean="0">
                          <a:solidFill>
                            <a:schemeClr val="dk1"/>
                          </a:solidFill>
                          <a:latin typeface="Avenir Next LT Pro Light"/>
                          <a:ea typeface="Avenir"/>
                          <a:cs typeface="+mj-cs"/>
                          <a:sym typeface="Arial"/>
                        </a:rPr>
                        <a:t>Dr.</a:t>
                      </a:r>
                      <a:r>
                        <a:rPr lang="en-US" sz="1600" u="none" strike="noStrike" cap="none" baseline="0" dirty="0" smtClean="0">
                          <a:solidFill>
                            <a:schemeClr val="dk1"/>
                          </a:solidFill>
                          <a:latin typeface="Avenir Next LT Pro Light"/>
                          <a:ea typeface="Avenir"/>
                          <a:cs typeface="+mj-cs"/>
                          <a:sym typeface="Arial"/>
                        </a:rPr>
                        <a:t> Aya </a:t>
                      </a:r>
                      <a:r>
                        <a:rPr lang="en-US" sz="1600" u="none" strike="noStrike" cap="none" baseline="0" dirty="0" err="1" smtClean="0">
                          <a:solidFill>
                            <a:schemeClr val="dk1"/>
                          </a:solidFill>
                          <a:latin typeface="Avenir Next LT Pro Light"/>
                          <a:ea typeface="Avenir"/>
                          <a:cs typeface="+mj-cs"/>
                          <a:sym typeface="Arial"/>
                        </a:rPr>
                        <a:t>Refaat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Avenir"/>
                        <a:ea typeface="Avenir"/>
                        <a:cs typeface="+mj-cs"/>
                        <a:sym typeface="Avenir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2"/>
          <p:cNvSpPr txBox="1">
            <a:spLocks noGrp="1"/>
          </p:cNvSpPr>
          <p:nvPr>
            <p:ph type="title"/>
          </p:nvPr>
        </p:nvSpPr>
        <p:spPr>
          <a:xfrm>
            <a:off x="752743" y="308470"/>
            <a:ext cx="10686514" cy="1358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ct val="100000"/>
              <a:buFont typeface="Rockwell"/>
              <a:buNone/>
            </a:pPr>
            <a:r>
              <a:rPr lang="en-US" b="1" dirty="0" smtClean="0">
                <a:solidFill>
                  <a:srgbClr val="FFFF00"/>
                </a:solidFill>
              </a:rPr>
              <a:t>The </a:t>
            </a:r>
            <a:r>
              <a:rPr lang="ar-EG" b="1" dirty="0" smtClean="0">
                <a:solidFill>
                  <a:srgbClr val="FFFF00"/>
                </a:solidFill>
              </a:rPr>
              <a:t>ISSN</a:t>
            </a:r>
            <a:r>
              <a:rPr lang="en-US" b="1" dirty="0" smtClean="0">
                <a:solidFill>
                  <a:srgbClr val="FFFF00"/>
                </a:solidFill>
              </a:rPr>
              <a:t> was obtained for the Faculty's journal  </a:t>
            </a:r>
            <a:r>
              <a:rPr lang="ar-EG" b="1" dirty="0" smtClean="0">
                <a:solidFill>
                  <a:srgbClr val="FFFF00"/>
                </a:solidFill>
              </a:rPr>
              <a:t>"</a:t>
            </a:r>
            <a:br>
              <a:rPr lang="ar-EG" b="1" dirty="0" smtClean="0">
                <a:solidFill>
                  <a:srgbClr val="FFFF00"/>
                </a:solidFill>
              </a:rPr>
            </a:br>
            <a:r>
              <a:rPr lang="ar-EG" b="1" i="1" dirty="0" smtClean="0">
                <a:solidFill>
                  <a:srgbClr val="FFFF00"/>
                </a:solidFill>
              </a:rPr>
              <a:t>JOURNAL </a:t>
            </a:r>
            <a:r>
              <a:rPr lang="ar-EG" b="1" i="1" dirty="0">
                <a:solidFill>
                  <a:srgbClr val="FFFF00"/>
                </a:solidFill>
              </a:rPr>
              <a:t>OF ADVANCED PHARMACEUTICAL </a:t>
            </a:r>
            <a:r>
              <a:rPr lang="ar-EG" b="1" i="1" dirty="0" smtClean="0">
                <a:solidFill>
                  <a:srgbClr val="FFFF00"/>
                </a:solidFill>
              </a:rPr>
              <a:t>SCIENCES “</a:t>
            </a:r>
            <a:r>
              <a:rPr lang="en-US" b="1" i="1" dirty="0" smtClean="0">
                <a:solidFill>
                  <a:srgbClr val="FFFF00"/>
                </a:solidFill>
              </a:rPr>
              <a:t/>
            </a:r>
            <a:br>
              <a:rPr lang="en-US" b="1" i="1" dirty="0" smtClean="0">
                <a:solidFill>
                  <a:srgbClr val="FFFF00"/>
                </a:solidFill>
              </a:rPr>
            </a:br>
            <a:r>
              <a:rPr lang="en-US" b="1" i="1" dirty="0" smtClean="0">
                <a:solidFill>
                  <a:srgbClr val="FFFF00"/>
                </a:solidFill>
              </a:rPr>
              <a:t>in November 2023</a:t>
            </a:r>
            <a:r>
              <a:rPr lang="ar-EG" b="1" dirty="0">
                <a:solidFill>
                  <a:srgbClr val="FFFF00"/>
                </a:solidFill>
              </a:rPr>
              <a:t/>
            </a:r>
            <a:br>
              <a:rPr lang="ar-EG" b="1" dirty="0">
                <a:solidFill>
                  <a:srgbClr val="FFFF00"/>
                </a:solidFill>
              </a:rPr>
            </a:br>
            <a:endParaRPr b="1" dirty="0">
              <a:solidFill>
                <a:srgbClr val="FFFF00"/>
              </a:solidFill>
            </a:endParaRPr>
          </a:p>
        </p:txBody>
      </p:sp>
      <p:graphicFrame>
        <p:nvGraphicFramePr>
          <p:cNvPr id="469" name="Google Shape;469;p22"/>
          <p:cNvGraphicFramePr/>
          <p:nvPr/>
        </p:nvGraphicFramePr>
        <p:xfrm>
          <a:off x="6690360" y="4684340"/>
          <a:ext cx="4740275" cy="1478320"/>
        </p:xfrm>
        <a:graphic>
          <a:graphicData uri="http://schemas.openxmlformats.org/drawingml/2006/table">
            <a:tbl>
              <a:tblPr firstRow="1" bandRow="1">
                <a:noFill/>
                <a:tableStyleId>{8DF9F078-F163-49C5-AF6F-4846E0D76706}</a:tableStyleId>
              </a:tblPr>
              <a:tblGrid>
                <a:gridCol w="1179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0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b="1" u="none" strike="noStrike" cap="none">
                          <a:solidFill>
                            <a:srgbClr val="FFFF00"/>
                          </a:solidFill>
                        </a:rPr>
                        <a:t>1</a:t>
                      </a:r>
                      <a:endParaRPr sz="1800" b="1" u="none" strike="noStrike" cap="none"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200" b="1" u="none" strike="noStrike" cap="none">
                          <a:solidFill>
                            <a:srgbClr val="FFFF00"/>
                          </a:solidFill>
                        </a:rPr>
                        <a:t>Hospital and Clinical Pharmacy </a:t>
                      </a:r>
                      <a:endParaRPr sz="1800" b="1" u="none" strike="noStrike" cap="none"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b="1" u="none" strike="noStrike" cap="none">
                          <a:solidFill>
                            <a:srgbClr val="FFFF00"/>
                          </a:solidFill>
                        </a:rPr>
                        <a:t>4</a:t>
                      </a:r>
                      <a:endParaRPr sz="1800" b="1" u="none" strike="noStrike" cap="none"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200" b="1" u="none" strike="noStrike" cap="none">
                          <a:solidFill>
                            <a:srgbClr val="FFFF00"/>
                          </a:solidFill>
                        </a:rPr>
                        <a:t>Pharmaceutical Analytical Chemistry </a:t>
                      </a:r>
                      <a:endParaRPr sz="1800" b="1" u="none" strike="noStrike" cap="none"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b="1" u="none" strike="noStrike" cap="none">
                          <a:solidFill>
                            <a:srgbClr val="FFFF00"/>
                          </a:solidFill>
                        </a:rPr>
                        <a:t>2</a:t>
                      </a:r>
                      <a:endParaRPr sz="1800" b="1" u="none" strike="noStrike" cap="none"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200" b="1" u="none" strike="noStrike" cap="none">
                          <a:solidFill>
                            <a:srgbClr val="FFFF00"/>
                          </a:solidFill>
                        </a:rPr>
                        <a:t>Pharmaceutics and Nanotechnology </a:t>
                      </a:r>
                      <a:endParaRPr sz="1800" b="1" u="none" strike="noStrike" cap="none"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b="1" u="none" strike="noStrike" cap="none">
                          <a:solidFill>
                            <a:srgbClr val="FFFF00"/>
                          </a:solidFill>
                        </a:rPr>
                        <a:t>3</a:t>
                      </a:r>
                      <a:endParaRPr sz="1800" b="1" u="none" strike="noStrike" cap="none"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200" b="1" u="none" strike="noStrike" cap="none">
                          <a:solidFill>
                            <a:srgbClr val="FFFF00"/>
                          </a:solidFill>
                        </a:rPr>
                        <a:t>Pharmacognosy and Phytochemistry </a:t>
                      </a:r>
                      <a:endParaRPr sz="1800" b="1" u="none" strike="noStrike" cap="none"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70" name="Google Shape;470;p22"/>
          <p:cNvSpPr txBox="1">
            <a:spLocks noGrp="1"/>
          </p:cNvSpPr>
          <p:nvPr>
            <p:ph type="body" idx="2"/>
          </p:nvPr>
        </p:nvSpPr>
        <p:spPr>
          <a:xfrm>
            <a:off x="6354982" y="3745735"/>
            <a:ext cx="5411032" cy="291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ar-EG" b="1" dirty="0" smtClean="0">
                <a:solidFill>
                  <a:srgbClr val="FFFF00"/>
                </a:solidFill>
              </a:rPr>
              <a:t>ISSU</a:t>
            </a:r>
            <a:r>
              <a:rPr lang="en-US" b="1" dirty="0" smtClean="0">
                <a:solidFill>
                  <a:srgbClr val="FFFF00"/>
                </a:solidFill>
              </a:rPr>
              <a:t>E 1 in January 2024 </a:t>
            </a:r>
            <a:endParaRPr dirty="0"/>
          </a:p>
          <a:p>
            <a:pPr marL="0" lvl="0" indent="0" algn="ctr" rtl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b="1" dirty="0">
              <a:solidFill>
                <a:srgbClr val="FFFF00"/>
              </a:solidFill>
            </a:endParaRPr>
          </a:p>
          <a:p>
            <a:pPr marL="0" lvl="0" indent="0" algn="ctr" rtl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b="1" dirty="0">
              <a:solidFill>
                <a:srgbClr val="FFFF00"/>
              </a:solidFill>
            </a:endParaRPr>
          </a:p>
        </p:txBody>
      </p:sp>
      <p:sp>
        <p:nvSpPr>
          <p:cNvPr id="471" name="Google Shape;471;p22"/>
          <p:cNvSpPr/>
          <p:nvPr/>
        </p:nvSpPr>
        <p:spPr>
          <a:xfrm rot="633051">
            <a:off x="8167571" y="1106566"/>
            <a:ext cx="3734718" cy="2519535"/>
          </a:xfrm>
          <a:prstGeom prst="star6">
            <a:avLst>
              <a:gd name="adj" fmla="val 17499"/>
              <a:gd name="hf" fmla="val 115470"/>
            </a:avLst>
          </a:prstGeom>
          <a:solidFill>
            <a:schemeClr val="accent1"/>
          </a:solidFill>
          <a:ln w="1077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Issue 1</a:t>
            </a:r>
            <a:endParaRPr dirty="0"/>
          </a:p>
        </p:txBody>
      </p:sp>
      <p:sp>
        <p:nvSpPr>
          <p:cNvPr id="472" name="Google Shape;472;p22"/>
          <p:cNvSpPr txBox="1"/>
          <p:nvPr/>
        </p:nvSpPr>
        <p:spPr>
          <a:xfrm>
            <a:off x="608572" y="3745734"/>
            <a:ext cx="5411032" cy="291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ctr" rtl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EF8B67"/>
              </a:buClr>
              <a:buSzPts val="2000"/>
              <a:buFont typeface="Noto Sans Symbols"/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ISSUE 2 in June 2024 </a:t>
            </a:r>
            <a:endParaRPr sz="2000" b="1" dirty="0">
              <a:solidFill>
                <a:srgbClr val="FFFF0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r" rtl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EF8B67"/>
              </a:buClr>
              <a:buSzPts val="2000"/>
              <a:buFont typeface="Noto Sans Symbols"/>
              <a:buNone/>
            </a:pPr>
            <a:endParaRPr sz="2000" b="1" dirty="0">
              <a:solidFill>
                <a:srgbClr val="FFFF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aphicFrame>
        <p:nvGraphicFramePr>
          <p:cNvPr id="473" name="Google Shape;473;p22"/>
          <p:cNvGraphicFramePr/>
          <p:nvPr/>
        </p:nvGraphicFramePr>
        <p:xfrm>
          <a:off x="849584" y="4649103"/>
          <a:ext cx="4740275" cy="1849170"/>
        </p:xfrm>
        <a:graphic>
          <a:graphicData uri="http://schemas.openxmlformats.org/drawingml/2006/table">
            <a:tbl>
              <a:tblPr firstRow="1" bandRow="1">
                <a:noFill/>
                <a:tableStyleId>{8DF9F078-F163-49C5-AF6F-4846E0D76706}</a:tableStyleId>
              </a:tblPr>
              <a:tblGrid>
                <a:gridCol w="1179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0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b="1" u="none" strike="noStrike" cap="none">
                          <a:solidFill>
                            <a:srgbClr val="FFFF00"/>
                          </a:solidFill>
                        </a:rPr>
                        <a:t>1</a:t>
                      </a:r>
                      <a:endParaRPr sz="1800" b="1" u="none" strike="noStrike" cap="none"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200" b="1" u="none" strike="noStrike" cap="none">
                          <a:solidFill>
                            <a:srgbClr val="FFFF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Hospital and Clinical Pharmacy </a:t>
                      </a:r>
                      <a:endParaRPr sz="1800" b="1" u="none" strike="noStrike" cap="none"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b="1" u="none" strike="noStrike" cap="none">
                          <a:solidFill>
                            <a:srgbClr val="FFFF00"/>
                          </a:solidFill>
                        </a:rPr>
                        <a:t>1</a:t>
                      </a:r>
                      <a:endParaRPr sz="1800" b="1" u="none" strike="noStrike" cap="none"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200" b="1" u="none" strike="noStrike" cap="none">
                          <a:solidFill>
                            <a:srgbClr val="FFFF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Medicinal and Pharmaceutical Chemistry </a:t>
                      </a:r>
                      <a:endParaRPr sz="1800" b="1" u="none" strike="noStrike" cap="none"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b="1" u="none" strike="noStrike" cap="none">
                          <a:solidFill>
                            <a:srgbClr val="FFFF00"/>
                          </a:solidFill>
                        </a:rPr>
                        <a:t>3</a:t>
                      </a:r>
                      <a:endParaRPr sz="1800" b="1" u="none" strike="noStrike" cap="none"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200" b="1" u="none" strike="noStrike" cap="none">
                          <a:solidFill>
                            <a:srgbClr val="FFFF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Pharmaceutical Analytical Chemistry </a:t>
                      </a:r>
                      <a:endParaRPr sz="1800" b="1" u="none" strike="noStrike" cap="none"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b="1" u="none" strike="noStrike" cap="none">
                          <a:solidFill>
                            <a:srgbClr val="FFFF00"/>
                          </a:solidFill>
                        </a:rPr>
                        <a:t>1</a:t>
                      </a:r>
                      <a:endParaRPr sz="1800" b="1" u="none" strike="noStrike" cap="none"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200" b="1" u="none" strike="noStrike" cap="none">
                          <a:solidFill>
                            <a:srgbClr val="FFFF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Pharmaceutical Microbiology </a:t>
                      </a:r>
                      <a:endParaRPr sz="1800" b="1" u="none" strike="noStrike" cap="none"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b="1" u="none" strike="noStrike" cap="none">
                          <a:solidFill>
                            <a:srgbClr val="FFFF00"/>
                          </a:solidFill>
                        </a:rPr>
                        <a:t>1</a:t>
                      </a:r>
                      <a:endParaRPr sz="1800" b="1" u="none" strike="noStrike" cap="none"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200" b="1" u="none" strike="noStrike" cap="none" dirty="0">
                          <a:solidFill>
                            <a:srgbClr val="FFFF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Pharmaceutics and Nanotechnology </a:t>
                      </a:r>
                      <a:endParaRPr sz="1800" b="1" u="none" strike="noStrike" cap="none" dirty="0">
                        <a:solidFill>
                          <a:srgbClr val="FFFF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74" name="Google Shape;474;p22"/>
          <p:cNvSpPr/>
          <p:nvPr/>
        </p:nvSpPr>
        <p:spPr>
          <a:xfrm rot="-2057154">
            <a:off x="298193" y="1147161"/>
            <a:ext cx="2845326" cy="2665798"/>
          </a:xfrm>
          <a:prstGeom prst="star6">
            <a:avLst>
              <a:gd name="adj" fmla="val 17499"/>
              <a:gd name="hf" fmla="val 115470"/>
            </a:avLst>
          </a:prstGeom>
          <a:solidFill>
            <a:schemeClr val="accent1"/>
          </a:solidFill>
          <a:ln w="1077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Issue 2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3"/>
          <p:cNvSpPr txBox="1">
            <a:spLocks noGrp="1"/>
          </p:cNvSpPr>
          <p:nvPr>
            <p:ph type="title"/>
          </p:nvPr>
        </p:nvSpPr>
        <p:spPr>
          <a:xfrm>
            <a:off x="211015" y="-567465"/>
            <a:ext cx="4190119" cy="2304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ar-EG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Faculty </a:t>
            </a:r>
            <a:r>
              <a:rPr lang="ar-EG" altLang="ar-EG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 </a:t>
            </a:r>
            <a:r>
              <a:rPr lang="ar-EG" altLang="ar-EG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library </a:t>
            </a:r>
          </a:p>
        </p:txBody>
      </p:sp>
      <p:graphicFrame>
        <p:nvGraphicFramePr>
          <p:cNvPr id="480" name="Google Shape;480;p23"/>
          <p:cNvGraphicFramePr/>
          <p:nvPr>
            <p:extLst>
              <p:ext uri="{D42A27DB-BD31-4B8C-83A1-F6EECF244321}">
                <p14:modId xmlns:p14="http://schemas.microsoft.com/office/powerpoint/2010/main" val="2419572677"/>
              </p:ext>
            </p:extLst>
          </p:nvPr>
        </p:nvGraphicFramePr>
        <p:xfrm>
          <a:off x="5133405" y="2448389"/>
          <a:ext cx="6886225" cy="4191750"/>
        </p:xfrm>
        <a:graphic>
          <a:graphicData uri="http://schemas.openxmlformats.org/drawingml/2006/table">
            <a:tbl>
              <a:tblPr firstRow="1" bandRow="1">
                <a:noFill/>
                <a:tableStyleId>{BDFC81F9-B5A4-475E-8FA2-34F7AD1F8486}</a:tableStyleId>
              </a:tblPr>
              <a:tblGrid>
                <a:gridCol w="688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15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 smtClean="0">
                          <a:solidFill>
                            <a:schemeClr val="lt1"/>
                          </a:solidFill>
                          <a:latin typeface="Avenir Next LT Pro Light"/>
                          <a:ea typeface="Calibri"/>
                          <a:cs typeface="+mj-cs"/>
                          <a:sym typeface="Arial"/>
                        </a:rPr>
                        <a:t>The</a:t>
                      </a:r>
                      <a:r>
                        <a:rPr lang="en-US" sz="2000" u="none" strike="noStrike" cap="none" baseline="0" dirty="0" smtClean="0">
                          <a:solidFill>
                            <a:schemeClr val="lt1"/>
                          </a:solidFill>
                          <a:latin typeface="Avenir Next LT Pro Light"/>
                          <a:ea typeface="Calibri"/>
                          <a:cs typeface="+mj-cs"/>
                          <a:sym typeface="Arial"/>
                        </a:rPr>
                        <a:t> book has been added to the </a:t>
                      </a:r>
                      <a:r>
                        <a:rPr lang="en-US" sz="2000" u="none" strike="noStrike" cap="none" baseline="0" dirty="0" smtClean="0">
                          <a:solidFill>
                            <a:schemeClr val="lt1"/>
                          </a:solidFill>
                          <a:latin typeface="Avenir Next LT Pro Light"/>
                          <a:ea typeface="Calibri"/>
                          <a:cs typeface="+mj-cs"/>
                          <a:sym typeface="Arial"/>
                        </a:rPr>
                        <a:t>Faculty </a:t>
                      </a:r>
                      <a:r>
                        <a:rPr lang="en-US" sz="2000" u="none" strike="noStrike" cap="none" baseline="0" dirty="0" smtClean="0">
                          <a:solidFill>
                            <a:schemeClr val="lt1"/>
                          </a:solidFill>
                          <a:latin typeface="Avenir Next LT Pro Light"/>
                          <a:ea typeface="Calibri"/>
                          <a:cs typeface="+mj-cs"/>
                          <a:sym typeface="Arial"/>
                        </a:rPr>
                        <a:t>library</a:t>
                      </a:r>
                      <a:endParaRPr sz="700" u="none" strike="noStrike" cap="none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+mj-cs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0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u="none" strike="noStrike" cap="none">
                          <a:solidFill>
                            <a:schemeClr val="dk1"/>
                          </a:solidFill>
                        </a:rPr>
                        <a:t>Pharmacotherapy Principles and Practice Fifth Edition .2019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2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u="none" strike="noStrike" cap="none">
                          <a:solidFill>
                            <a:schemeClr val="dk1"/>
                          </a:solidFill>
                        </a:rPr>
                        <a:t>Natural poison and venom Phytochemical in medicinal Plants  Nutrimetabolomics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0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u="none" strike="noStrike" cap="none">
                          <a:solidFill>
                            <a:schemeClr val="dk1"/>
                          </a:solidFill>
                        </a:rPr>
                        <a:t>INSTRUMENTAL ANALYTICAL CHEMISTRY ROBINSON 2022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0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u="none" strike="noStrike" cap="none">
                          <a:solidFill>
                            <a:schemeClr val="dk1"/>
                          </a:solidFill>
                        </a:rPr>
                        <a:t>GREEN APPROACHES FOR CHEMICAL ANALYSIS * Emanuela Gionfriddo2024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0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u="none" strike="noStrike" cap="none">
                          <a:solidFill>
                            <a:schemeClr val="dk1"/>
                          </a:solidFill>
                        </a:rPr>
                        <a:t>Chemical Biology &amp; drug Design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0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u="none" strike="noStrike" cap="none">
                          <a:solidFill>
                            <a:schemeClr val="dk1"/>
                          </a:solidFill>
                        </a:rPr>
                        <a:t>Razdan	Drug Design 2023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1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u="none" strike="noStrike" cap="none">
                          <a:solidFill>
                            <a:schemeClr val="dk1"/>
                          </a:solidFill>
                        </a:rPr>
                        <a:t>Nanotechnology in drug delivery and pharmaceuticals by toby cabral.2023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0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u="none" strike="noStrike" cap="none">
                          <a:solidFill>
                            <a:schemeClr val="dk1"/>
                          </a:solidFill>
                        </a:rPr>
                        <a:t>ESSENTIALS OF HOSPITAL INFECTION CONTROL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70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u="none" strike="noStrike" cap="none">
                          <a:solidFill>
                            <a:schemeClr val="dk1"/>
                          </a:solidFill>
                        </a:rPr>
                        <a:t>production technology for medicinal and aromatic cropsChhaya singh</a:t>
                      </a:r>
                      <a:endParaRPr sz="14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70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u="none" strike="noStrike" cap="none" dirty="0">
                          <a:solidFill>
                            <a:schemeClr val="dk1"/>
                          </a:solidFill>
                        </a:rPr>
                        <a:t> British pharmacopeia 2024</a:t>
                      </a:r>
                      <a:endParaRPr sz="14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81" name="Google Shape;481;p23"/>
          <p:cNvSpPr txBox="1">
            <a:spLocks noGrp="1"/>
          </p:cNvSpPr>
          <p:nvPr>
            <p:ph type="body" idx="2"/>
          </p:nvPr>
        </p:nvSpPr>
        <p:spPr>
          <a:xfrm>
            <a:off x="396680" y="1028842"/>
            <a:ext cx="3818788" cy="1580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SzPts val="2800"/>
            </a:pPr>
            <a:r>
              <a:rPr lang="ar-EG" altLang="ar-EG" sz="2800" dirty="0">
                <a:solidFill>
                  <a:srgbClr val="E8EAED"/>
                </a:solidFill>
                <a:latin typeface="inherit"/>
              </a:rPr>
              <a:t> </a:t>
            </a:r>
            <a:r>
              <a:rPr lang="en-US" altLang="ar-EG" sz="2800" dirty="0" smtClean="0">
                <a:solidFill>
                  <a:srgbClr val="E8EAED"/>
                </a:solidFill>
                <a:latin typeface="inherit"/>
              </a:rPr>
              <a:t>9 </a:t>
            </a:r>
            <a:r>
              <a:rPr lang="ar-EG" altLang="ar-EG" sz="2800" dirty="0" smtClean="0">
                <a:solidFill>
                  <a:srgbClr val="E8EAED"/>
                </a:solidFill>
                <a:latin typeface="inherit"/>
              </a:rPr>
              <a:t>books</a:t>
            </a:r>
            <a:r>
              <a:rPr lang="ar-EG" altLang="ar-EG" sz="2800" dirty="0">
                <a:solidFill>
                  <a:srgbClr val="E8EAED"/>
                </a:solidFill>
                <a:latin typeface="inherit"/>
              </a:rPr>
              <a:t>, other than British Pharmacopeia, </a:t>
            </a:r>
            <a:br>
              <a:rPr lang="ar-EG" altLang="ar-EG" sz="2800" dirty="0">
                <a:solidFill>
                  <a:srgbClr val="E8EAED"/>
                </a:solidFill>
                <a:latin typeface="inherit"/>
              </a:rPr>
            </a:br>
            <a:r>
              <a:rPr lang="ar-EG" altLang="ar-EG" sz="2800" dirty="0">
                <a:solidFill>
                  <a:srgbClr val="E8EAED"/>
                </a:solidFill>
                <a:latin typeface="inherit"/>
              </a:rPr>
              <a:t>were purchased for approximately </a:t>
            </a:r>
            <a:r>
              <a:rPr lang="en-US" altLang="ar-EG" sz="2800" dirty="0">
                <a:solidFill>
                  <a:srgbClr val="E8EAED"/>
                </a:solidFill>
                <a:latin typeface="inherit"/>
              </a:rPr>
              <a:t>66.719</a:t>
            </a:r>
            <a:r>
              <a:rPr lang="ar-EG" altLang="ar-EG" sz="2800" dirty="0">
                <a:solidFill>
                  <a:srgbClr val="E8EAED"/>
                </a:solidFill>
                <a:latin typeface="inherit"/>
              </a:rPr>
              <a:t> thousand pounds</a:t>
            </a:r>
            <a:r>
              <a:rPr lang="ar-EG" altLang="ar-EG" sz="1050" dirty="0">
                <a:solidFill>
                  <a:schemeClr val="tx1"/>
                </a:solidFill>
              </a:rPr>
              <a:t> </a:t>
            </a:r>
            <a:endParaRPr dirty="0"/>
          </a:p>
        </p:txBody>
      </p:sp>
      <p:sp>
        <p:nvSpPr>
          <p:cNvPr id="482" name="Google Shape;482;p23"/>
          <p:cNvSpPr/>
          <p:nvPr/>
        </p:nvSpPr>
        <p:spPr>
          <a:xfrm>
            <a:off x="8130448" y="176270"/>
            <a:ext cx="3712685" cy="20024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077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83" name="Google Shape;483;p23"/>
          <p:cNvSpPr/>
          <p:nvPr/>
        </p:nvSpPr>
        <p:spPr>
          <a:xfrm>
            <a:off x="4434840" y="0"/>
            <a:ext cx="3615267" cy="2178758"/>
          </a:xfrm>
          <a:prstGeom prst="pentagon">
            <a:avLst>
              <a:gd name="hf" fmla="val 105146"/>
              <a:gd name="vf" fmla="val 110557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 w="1077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84" name="Google Shape;484;p23"/>
          <p:cNvSpPr/>
          <p:nvPr/>
        </p:nvSpPr>
        <p:spPr>
          <a:xfrm>
            <a:off x="548640" y="3481802"/>
            <a:ext cx="4104042" cy="2690398"/>
          </a:xfrm>
          <a:prstGeom prst="bevel">
            <a:avLst>
              <a:gd name="adj" fmla="val 12500"/>
            </a:avLst>
          </a:prstGeom>
          <a:blipFill rotWithShape="1">
            <a:blip r:embed="rId5">
              <a:alphaModFix/>
            </a:blip>
            <a:stretch>
              <a:fillRect/>
            </a:stretch>
          </a:blipFill>
          <a:ln w="1077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4"/>
          <p:cNvSpPr txBox="1">
            <a:spLocks noGrp="1"/>
          </p:cNvSpPr>
          <p:nvPr>
            <p:ph type="ctrTitle"/>
          </p:nvPr>
        </p:nvSpPr>
        <p:spPr>
          <a:xfrm>
            <a:off x="101600" y="270932"/>
            <a:ext cx="7924799" cy="1241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Rockwell"/>
              <a:buNone/>
            </a:pPr>
            <a:r>
              <a:rPr lang="en-US" sz="3200" b="1" dirty="0" smtClean="0">
                <a:solidFill>
                  <a:srgbClr val="FFC000"/>
                </a:solidFill>
              </a:rPr>
              <a:t>Faculty members benefiting from local/international academic exchange programs</a:t>
            </a:r>
            <a:endParaRPr sz="2400" dirty="0"/>
          </a:p>
        </p:txBody>
      </p:sp>
      <p:pic>
        <p:nvPicPr>
          <p:cNvPr id="490" name="Google Shape;490;p24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l="2692" r="2692"/>
          <a:stretch/>
        </p:blipFill>
        <p:spPr>
          <a:xfrm>
            <a:off x="8329200" y="4572000"/>
            <a:ext cx="3862387" cy="2286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91" name="Google Shape;491;p24"/>
          <p:cNvGraphicFramePr/>
          <p:nvPr>
            <p:extLst>
              <p:ext uri="{D42A27DB-BD31-4B8C-83A1-F6EECF244321}">
                <p14:modId xmlns:p14="http://schemas.microsoft.com/office/powerpoint/2010/main" val="3817194882"/>
              </p:ext>
            </p:extLst>
          </p:nvPr>
        </p:nvGraphicFramePr>
        <p:xfrm>
          <a:off x="257074" y="1747678"/>
          <a:ext cx="7769325" cy="4713035"/>
        </p:xfrm>
        <a:graphic>
          <a:graphicData uri="http://schemas.openxmlformats.org/drawingml/2006/table">
            <a:tbl>
              <a:tblPr firstRow="1" bandRow="1">
                <a:noFill/>
                <a:tableStyleId>{ACAD44A3-41A7-4BFF-A15A-2E4AF0B6E6B5}</a:tableStyleId>
              </a:tblPr>
              <a:tblGrid>
                <a:gridCol w="240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5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5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600" u="none" strike="noStrike" cap="none" dirty="0">
                          <a:solidFill>
                            <a:srgbClr val="002060"/>
                          </a:solidFill>
                        </a:rPr>
                        <a:t>Member </a:t>
                      </a:r>
                      <a:r>
                        <a:rPr lang="ar-EG" sz="1600" u="none" strike="noStrike" cap="none" dirty="0" smtClean="0">
                          <a:solidFill>
                            <a:srgbClr val="002060"/>
                          </a:solidFill>
                        </a:rPr>
                        <a:t>Name</a:t>
                      </a:r>
                      <a:endParaRPr sz="1600" b="1" i="0" u="none" strike="noStrike" cap="none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600" u="none" strike="noStrike" cap="none" dirty="0">
                          <a:solidFill>
                            <a:srgbClr val="002060"/>
                          </a:solidFill>
                        </a:rPr>
                        <a:t>Scientific visit </a:t>
                      </a:r>
                      <a:r>
                        <a:rPr lang="ar-EG" sz="1600" u="none" strike="noStrike" cap="none" dirty="0" smtClean="0">
                          <a:solidFill>
                            <a:srgbClr val="002060"/>
                          </a:solidFill>
                        </a:rPr>
                        <a:t>place</a:t>
                      </a:r>
                      <a:endParaRPr sz="1600" b="1" i="0" u="none" strike="noStrike" cap="none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600" u="none" strike="noStrike" cap="none" dirty="0">
                          <a:solidFill>
                            <a:srgbClr val="002060"/>
                          </a:solidFill>
                        </a:rPr>
                        <a:t>From </a:t>
                      </a:r>
                      <a:r>
                        <a:rPr lang="ar-EG" sz="1600" u="none" strike="noStrike" cap="none" dirty="0" smtClean="0">
                          <a:solidFill>
                            <a:srgbClr val="002060"/>
                          </a:solidFill>
                        </a:rPr>
                        <a:t>Date</a:t>
                      </a:r>
                      <a:endParaRPr sz="1600" b="1" i="0" u="none" strike="noStrike" cap="none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600" u="none" strike="noStrike" cap="none" dirty="0">
                          <a:solidFill>
                            <a:srgbClr val="002060"/>
                          </a:solidFill>
                        </a:rPr>
                        <a:t>To </a:t>
                      </a:r>
                      <a:r>
                        <a:rPr lang="ar-EG" sz="1600" u="none" strike="noStrike" cap="none" dirty="0" smtClean="0">
                          <a:solidFill>
                            <a:srgbClr val="002060"/>
                          </a:solidFill>
                        </a:rPr>
                        <a:t>Date</a:t>
                      </a:r>
                      <a:endParaRPr sz="1600" b="1" i="0" u="none" strike="noStrike" cap="none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 HEBA BARAKAT</a:t>
                      </a:r>
                      <a:endParaRPr sz="1400" b="0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Sararland university, Germany</a:t>
                      </a:r>
                      <a:br>
                        <a:rPr lang="ar-EG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lang="ar-EG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 Erasmus + KA171)</a:t>
                      </a:r>
                      <a:endParaRPr sz="1400" b="0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2023/08/23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2023/08/30</a:t>
                      </a:r>
                      <a:endParaRPr sz="1400" b="0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 RIHAM ELMOSLEMANI   </a:t>
                      </a:r>
                      <a:br>
                        <a:rPr lang="ar-EG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endParaRPr sz="1400" b="0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Sararland university, Germany</a:t>
                      </a:r>
                      <a:br>
                        <a:rPr lang="ar-EG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lang="ar-EG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 Erasmus + KA171)</a:t>
                      </a:r>
                      <a:br>
                        <a:rPr lang="ar-EG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endParaRPr sz="1400" b="0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2023/08/23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Times New Roman"/>
                        <a:buNone/>
                      </a:pPr>
                      <a:r>
                        <a:rPr lang="ar-EG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2023/08/30</a:t>
                      </a:r>
                      <a:endParaRPr sz="1400" b="0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 SARA EL GARAWANY </a:t>
                      </a:r>
                      <a:endParaRPr sz="1400" b="0" i="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Sararland university, Germany</a:t>
                      </a:r>
                      <a:br>
                        <a:rPr lang="ar-EG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lang="ar-EG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 Erasmus + KA171)</a:t>
                      </a:r>
                      <a:endParaRPr sz="1400" b="0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09-يناير</a:t>
                      </a:r>
                      <a:endParaRPr sz="1400" b="0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29-يوليه</a:t>
                      </a:r>
                      <a:endParaRPr sz="1400" b="0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PROF DR MERVET KASSEM</a:t>
                      </a:r>
                      <a:endParaRPr sz="1400" b="0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Algeria, IAEA</a:t>
                      </a:r>
                      <a:endParaRPr sz="1400" b="0" i="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2023/06/18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2023/06/23</a:t>
                      </a:r>
                      <a:endParaRPr sz="1400" b="0" i="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DR. SAMAH ELSOHAFY</a:t>
                      </a:r>
                      <a:endParaRPr sz="1400" b="0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Algeria, IAEA</a:t>
                      </a:r>
                      <a:endParaRPr sz="1400" b="0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2023/06/18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2023/06/23</a:t>
                      </a:r>
                      <a:endParaRPr sz="1400" b="0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 MOHAMED ABDEL NABY</a:t>
                      </a:r>
                      <a:endParaRPr sz="1400" b="0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JEDDAH, SEOUDI ARABIA</a:t>
                      </a:r>
                      <a:endParaRPr sz="1400" b="0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2024/04/20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2024/04/23</a:t>
                      </a:r>
                      <a:endParaRPr sz="1400" b="0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Prof DR. AHMED EL-MALLAH</a:t>
                      </a:r>
                      <a:endParaRPr sz="1400" b="0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Beirut, Lebanon</a:t>
                      </a:r>
                      <a:endParaRPr sz="1400" b="0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2023/09/18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ديسمبر-23</a:t>
                      </a:r>
                      <a:endParaRPr sz="1400" b="0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DR. DOAA ISSA </a:t>
                      </a:r>
                      <a:endParaRPr sz="1400" b="0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Beirut , Lebanon</a:t>
                      </a:r>
                      <a:endParaRPr sz="1400" b="0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2023/09/15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ديسمبر-23</a:t>
                      </a:r>
                      <a:endParaRPr sz="1400" b="0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PROF DR. ALYAA RAMADAN</a:t>
                      </a:r>
                      <a:endParaRPr sz="1400" b="0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Angers University, France</a:t>
                      </a:r>
                      <a:endParaRPr sz="1400" b="0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اول سبتمبر 2022</a:t>
                      </a:r>
                      <a:endParaRPr sz="1400" b="0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لمدة اسبوعين</a:t>
                      </a:r>
                      <a:endParaRPr sz="1400" b="0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PROF DR AHMED WAHID</a:t>
                      </a:r>
                      <a:endParaRPr sz="1400" b="0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Newcastle- England </a:t>
                      </a:r>
                      <a:endParaRPr sz="1400" b="0" i="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b="0" i="0" u="none" strike="noStrike" cap="non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2021/12/03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4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2022/02/15</a:t>
                      </a:r>
                      <a:endParaRPr sz="1400" b="0" i="0" u="none" strike="noStrike" cap="none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492" name="Google Shape;492;p24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t="5632" b="5632"/>
          <a:stretch/>
        </p:blipFill>
        <p:spPr>
          <a:xfrm>
            <a:off x="8329200" y="2286000"/>
            <a:ext cx="3862387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24" descr="A blue and white logo with a symbol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5">
            <a:alphaModFix/>
          </a:blip>
          <a:srcRect t="835" b="835"/>
          <a:stretch/>
        </p:blipFill>
        <p:spPr>
          <a:xfrm>
            <a:off x="8329613" y="0"/>
            <a:ext cx="3862387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716096" y="777246"/>
            <a:ext cx="10409104" cy="963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Rockwell"/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New Students in Diploma during </a:t>
            </a:r>
            <a:br>
              <a:rPr lang="en-US" sz="4000" b="1" dirty="0" smtClean="0">
                <a:solidFill>
                  <a:srgbClr val="FFFF00"/>
                </a:solidFill>
              </a:rPr>
            </a:br>
            <a:r>
              <a:rPr lang="en-US" sz="4000" b="1" dirty="0" smtClean="0">
                <a:solidFill>
                  <a:srgbClr val="FFFF00"/>
                </a:solidFill>
              </a:rPr>
              <a:t>academic year 2023-2024</a:t>
            </a:r>
            <a:endParaRPr dirty="0"/>
          </a:p>
        </p:txBody>
      </p:sp>
      <p:grpSp>
        <p:nvGrpSpPr>
          <p:cNvPr id="499" name="Google Shape;499;p25"/>
          <p:cNvGrpSpPr/>
          <p:nvPr/>
        </p:nvGrpSpPr>
        <p:grpSpPr>
          <a:xfrm>
            <a:off x="2753032" y="2210470"/>
            <a:ext cx="6370348" cy="3768724"/>
            <a:chOff x="1544585" y="0"/>
            <a:chExt cx="5867470" cy="3768724"/>
          </a:xfrm>
        </p:grpSpPr>
        <p:sp>
          <p:nvSpPr>
            <p:cNvPr id="500" name="Google Shape;500;p25"/>
            <p:cNvSpPr/>
            <p:nvPr/>
          </p:nvSpPr>
          <p:spPr>
            <a:xfrm>
              <a:off x="4667743" y="2496632"/>
              <a:ext cx="2744312" cy="120599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775" cap="flat" cmpd="sng">
              <a:solidFill>
                <a:srgbClr val="4EC37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5"/>
            <p:cNvSpPr txBox="1"/>
            <p:nvPr/>
          </p:nvSpPr>
          <p:spPr>
            <a:xfrm>
              <a:off x="5517529" y="2824622"/>
              <a:ext cx="1868034" cy="851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venir"/>
                <a:buChar char="•"/>
              </a:pPr>
              <a:r>
                <a:rPr lang="en-US" sz="2400" b="0" i="0" u="none" strike="noStrike" cap="none" dirty="0" smtClean="0">
                  <a:solidFill>
                    <a:schemeClr val="tx1"/>
                  </a:solidFill>
                  <a:latin typeface="Avenir"/>
                  <a:ea typeface="Avenir"/>
                  <a:cs typeface="Avenir"/>
                  <a:sym typeface="Avenir"/>
                </a:rPr>
                <a:t>4 St.</a:t>
              </a:r>
              <a:endParaRPr sz="2400" b="0" i="0" u="none" strike="noStrike" cap="none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2" name="Google Shape;502;p25"/>
            <p:cNvSpPr/>
            <p:nvPr/>
          </p:nvSpPr>
          <p:spPr>
            <a:xfrm>
              <a:off x="1551073" y="2562732"/>
              <a:ext cx="2527884" cy="120599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775" cap="flat" cmpd="sng">
              <a:solidFill>
                <a:srgbClr val="CD83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03" name="Google Shape;503;p25"/>
            <p:cNvSpPr txBox="1"/>
            <p:nvPr/>
          </p:nvSpPr>
          <p:spPr>
            <a:xfrm>
              <a:off x="1577565" y="2890722"/>
              <a:ext cx="1716535" cy="851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venir"/>
                <a:buChar char="•"/>
              </a:pPr>
              <a:r>
                <a:rPr lang="en-US" sz="2400" b="0" i="0" u="none" strike="noStrike" cap="none" dirty="0" smtClean="0">
                  <a:solidFill>
                    <a:schemeClr val="tx1"/>
                  </a:solidFill>
                  <a:latin typeface="Avenir"/>
                  <a:ea typeface="Avenir"/>
                  <a:cs typeface="Avenir"/>
                  <a:sym typeface="Avenir"/>
                </a:rPr>
                <a:t>46 St.</a:t>
              </a:r>
              <a:endParaRPr sz="2400" b="0" i="0" u="none" strike="noStrike" cap="none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4" name="Google Shape;504;p25"/>
            <p:cNvSpPr/>
            <p:nvPr/>
          </p:nvSpPr>
          <p:spPr>
            <a:xfrm>
              <a:off x="4565775" y="0"/>
              <a:ext cx="2573664" cy="120599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775" cap="flat" cmpd="sng">
              <a:solidFill>
                <a:srgbClr val="706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5"/>
            <p:cNvSpPr txBox="1"/>
            <p:nvPr/>
          </p:nvSpPr>
          <p:spPr>
            <a:xfrm>
              <a:off x="5364367" y="26492"/>
              <a:ext cx="1748581" cy="851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Avenir"/>
                <a:buChar char="•"/>
              </a:pPr>
              <a:r>
                <a:rPr lang="en-US" sz="2500" b="0" i="0" u="none" strike="noStrike" cap="none" dirty="0" smtClean="0">
                  <a:solidFill>
                    <a:schemeClr val="tx1"/>
                  </a:solidFill>
                  <a:latin typeface="Avenir"/>
                  <a:ea typeface="Avenir"/>
                  <a:cs typeface="Avenir"/>
                  <a:sym typeface="Avenir"/>
                </a:rPr>
                <a:t>33 St.</a:t>
              </a:r>
              <a:endParaRPr sz="2500" b="0" i="0" u="none" strike="noStrike" cap="none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6" name="Google Shape;506;p25"/>
            <p:cNvSpPr/>
            <p:nvPr/>
          </p:nvSpPr>
          <p:spPr>
            <a:xfrm>
              <a:off x="1544585" y="0"/>
              <a:ext cx="2540860" cy="120599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0775" cap="flat" cmpd="sng">
              <a:solidFill>
                <a:srgbClr val="B4787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5"/>
            <p:cNvSpPr txBox="1"/>
            <p:nvPr/>
          </p:nvSpPr>
          <p:spPr>
            <a:xfrm>
              <a:off x="1571077" y="26492"/>
              <a:ext cx="1725618" cy="851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25" tIns="125725" rIns="125725" bIns="125725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Avenir"/>
                <a:buChar char="•"/>
              </a:pPr>
              <a:r>
                <a:rPr lang="en-US" sz="2600" b="0" i="0" u="none" strike="noStrike" cap="none" dirty="0" smtClean="0">
                  <a:solidFill>
                    <a:schemeClr val="tx1"/>
                  </a:solidFill>
                  <a:latin typeface="Avenir"/>
                  <a:ea typeface="Avenir"/>
                  <a:cs typeface="Avenir"/>
                  <a:sym typeface="Avenir"/>
                </a:rPr>
                <a:t>18 St.</a:t>
              </a:r>
              <a:endParaRPr sz="2600" b="0" i="0" u="none" strike="noStrike" cap="none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8" name="Google Shape;508;p25"/>
            <p:cNvSpPr/>
            <p:nvPr/>
          </p:nvSpPr>
          <p:spPr>
            <a:xfrm>
              <a:off x="2715129" y="214817"/>
              <a:ext cx="1631857" cy="163185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B4787B"/>
            </a:solidFill>
            <a:ln w="107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5"/>
            <p:cNvSpPr txBox="1"/>
            <p:nvPr/>
          </p:nvSpPr>
          <p:spPr>
            <a:xfrm>
              <a:off x="2852842" y="692777"/>
              <a:ext cx="1494144" cy="11538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ctr" anchorCtr="0">
              <a:no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en-US" dirty="0"/>
                <a:t>Cosmetic Preparations and Entrepreneurship</a:t>
              </a:r>
              <a:endParaRPr sz="1800" b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0" name="Google Shape;510;p25"/>
            <p:cNvSpPr/>
            <p:nvPr/>
          </p:nvSpPr>
          <p:spPr>
            <a:xfrm rot="5400000">
              <a:off x="4422362" y="214817"/>
              <a:ext cx="1631857" cy="163185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7063BB"/>
            </a:solidFill>
            <a:ln w="107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5"/>
            <p:cNvSpPr txBox="1"/>
            <p:nvPr/>
          </p:nvSpPr>
          <p:spPr>
            <a:xfrm>
              <a:off x="4422362" y="692777"/>
              <a:ext cx="1278971" cy="11538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ctr" anchorCtr="0">
              <a:no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en-US" dirty="0"/>
                <a:t>Hospital and Clinical Pharmacy</a:t>
              </a:r>
              <a:endParaRPr sz="1800" b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2" name="Google Shape;512;p25"/>
            <p:cNvSpPr/>
            <p:nvPr/>
          </p:nvSpPr>
          <p:spPr>
            <a:xfrm rot="10800000">
              <a:off x="4422362" y="1922049"/>
              <a:ext cx="1631857" cy="163185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4EC375"/>
            </a:solidFill>
            <a:ln w="107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5"/>
            <p:cNvSpPr txBox="1"/>
            <p:nvPr/>
          </p:nvSpPr>
          <p:spPr>
            <a:xfrm>
              <a:off x="4422362" y="1922049"/>
              <a:ext cx="1153897" cy="11538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ctr" anchorCtr="0">
              <a:no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en-US" dirty="0"/>
                <a:t>Biochemical Analysis</a:t>
              </a:r>
              <a:endParaRPr sz="1800" b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4" name="Google Shape;514;p25"/>
            <p:cNvSpPr/>
            <p:nvPr/>
          </p:nvSpPr>
          <p:spPr>
            <a:xfrm rot="-5400000">
              <a:off x="2715129" y="1922049"/>
              <a:ext cx="1631857" cy="163185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CD8337"/>
            </a:solidFill>
            <a:ln w="107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5"/>
            <p:cNvSpPr txBox="1"/>
            <p:nvPr/>
          </p:nvSpPr>
          <p:spPr>
            <a:xfrm>
              <a:off x="2715129" y="1751538"/>
              <a:ext cx="1710096" cy="1448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indent="0" algn="ctr">
                <a:lnSpc>
                  <a:spcPct val="90000"/>
                </a:lnSpc>
                <a:buFont typeface="Arial"/>
                <a:buNone/>
              </a:pPr>
              <a:r>
                <a:rPr lang="en-US" dirty="0">
                  <a:sym typeface="Avenir"/>
                </a:rPr>
                <a:t>Pharmacogenomics</a:t>
              </a:r>
              <a:endParaRPr dirty="0">
                <a:sym typeface="Avenir"/>
              </a:endParaRPr>
            </a:p>
          </p:txBody>
        </p:sp>
        <p:sp>
          <p:nvSpPr>
            <p:cNvPr id="516" name="Google Shape;516;p25"/>
            <p:cNvSpPr/>
            <p:nvPr/>
          </p:nvSpPr>
          <p:spPr>
            <a:xfrm>
              <a:off x="4102962" y="1545177"/>
              <a:ext cx="563424" cy="4899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522" y="60000"/>
                  </a:moveTo>
                  <a:lnTo>
                    <a:pt x="6522" y="60000"/>
                  </a:lnTo>
                  <a:cubicBezTo>
                    <a:pt x="6522" y="34374"/>
                    <a:pt x="25367" y="12492"/>
                    <a:pt x="51107" y="8231"/>
                  </a:cubicBezTo>
                  <a:cubicBezTo>
                    <a:pt x="76848" y="3970"/>
                    <a:pt x="101961" y="18574"/>
                    <a:pt x="110521" y="42783"/>
                  </a:cubicBezTo>
                  <a:lnTo>
                    <a:pt x="116427" y="42783"/>
                  </a:lnTo>
                  <a:lnTo>
                    <a:pt x="106957" y="60000"/>
                  </a:lnTo>
                  <a:lnTo>
                    <a:pt x="90340" y="42783"/>
                  </a:lnTo>
                  <a:lnTo>
                    <a:pt x="95921" y="42783"/>
                  </a:lnTo>
                  <a:lnTo>
                    <a:pt x="95921" y="42783"/>
                  </a:lnTo>
                  <a:cubicBezTo>
                    <a:pt x="87358" y="27416"/>
                    <a:pt x="68572" y="19475"/>
                    <a:pt x="50448" y="23561"/>
                  </a:cubicBezTo>
                  <a:cubicBezTo>
                    <a:pt x="32324" y="27648"/>
                    <a:pt x="19565" y="42702"/>
                    <a:pt x="19565" y="60000"/>
                  </a:cubicBezTo>
                  <a:close/>
                </a:path>
              </a:pathLst>
            </a:custGeom>
            <a:solidFill>
              <a:srgbClr val="E5D5D5"/>
            </a:solidFill>
            <a:ln w="107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5"/>
            <p:cNvSpPr/>
            <p:nvPr/>
          </p:nvSpPr>
          <p:spPr>
            <a:xfrm rot="10800000">
              <a:off x="4102962" y="1733613"/>
              <a:ext cx="563424" cy="4899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522" y="60000"/>
                  </a:moveTo>
                  <a:lnTo>
                    <a:pt x="6522" y="60000"/>
                  </a:lnTo>
                  <a:cubicBezTo>
                    <a:pt x="6522" y="34374"/>
                    <a:pt x="25367" y="12492"/>
                    <a:pt x="51107" y="8231"/>
                  </a:cubicBezTo>
                  <a:cubicBezTo>
                    <a:pt x="76848" y="3970"/>
                    <a:pt x="101961" y="18574"/>
                    <a:pt x="110521" y="42783"/>
                  </a:cubicBezTo>
                  <a:lnTo>
                    <a:pt x="116427" y="42783"/>
                  </a:lnTo>
                  <a:lnTo>
                    <a:pt x="106957" y="60000"/>
                  </a:lnTo>
                  <a:lnTo>
                    <a:pt x="90340" y="42783"/>
                  </a:lnTo>
                  <a:lnTo>
                    <a:pt x="95921" y="42783"/>
                  </a:lnTo>
                  <a:lnTo>
                    <a:pt x="95921" y="42783"/>
                  </a:lnTo>
                  <a:cubicBezTo>
                    <a:pt x="87358" y="27416"/>
                    <a:pt x="68572" y="19475"/>
                    <a:pt x="50448" y="23561"/>
                  </a:cubicBezTo>
                  <a:cubicBezTo>
                    <a:pt x="32324" y="27648"/>
                    <a:pt x="19565" y="42702"/>
                    <a:pt x="19565" y="60000"/>
                  </a:cubicBezTo>
                  <a:close/>
                </a:path>
              </a:pathLst>
            </a:custGeom>
            <a:solidFill>
              <a:srgbClr val="E5D5D5"/>
            </a:solidFill>
            <a:ln w="107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6"/>
          <p:cNvSpPr txBox="1">
            <a:spLocks noGrp="1"/>
          </p:cNvSpPr>
          <p:nvPr>
            <p:ph type="title"/>
          </p:nvPr>
        </p:nvSpPr>
        <p:spPr>
          <a:xfrm>
            <a:off x="1066800" y="548640"/>
            <a:ext cx="100584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Rockwell"/>
              <a:buNone/>
            </a:pPr>
            <a:r>
              <a:rPr lang="en-US" sz="4400" b="1" dirty="0" smtClean="0">
                <a:solidFill>
                  <a:srgbClr val="FFFF00"/>
                </a:solidFill>
              </a:rPr>
              <a:t>The Students have been awarded Diploma in 2023-2024</a:t>
            </a:r>
            <a:endParaRPr dirty="0">
              <a:solidFill>
                <a:srgbClr val="FFFF00"/>
              </a:solidFill>
            </a:endParaRPr>
          </a:p>
        </p:txBody>
      </p:sp>
      <p:graphicFrame>
        <p:nvGraphicFramePr>
          <p:cNvPr id="523" name="Google Shape;523;p26"/>
          <p:cNvGraphicFramePr/>
          <p:nvPr>
            <p:extLst>
              <p:ext uri="{D42A27DB-BD31-4B8C-83A1-F6EECF244321}">
                <p14:modId xmlns:p14="http://schemas.microsoft.com/office/powerpoint/2010/main" val="33932217"/>
              </p:ext>
            </p:extLst>
          </p:nvPr>
        </p:nvGraphicFramePr>
        <p:xfrm>
          <a:off x="882650" y="2441575"/>
          <a:ext cx="10058400" cy="344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7"/>
          <p:cNvSpPr txBox="1">
            <a:spLocks noGrp="1"/>
          </p:cNvSpPr>
          <p:nvPr>
            <p:ph type="title"/>
          </p:nvPr>
        </p:nvSpPr>
        <p:spPr>
          <a:xfrm>
            <a:off x="5581934" y="1711305"/>
            <a:ext cx="6290488" cy="135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600"/>
              <a:buFont typeface="Rockwell"/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Professional Degree 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Pharm D</a:t>
            </a:r>
            <a:endParaRPr dirty="0">
              <a:solidFill>
                <a:srgbClr val="FFFF00"/>
              </a:solidFill>
            </a:endParaRPr>
          </a:p>
        </p:txBody>
      </p:sp>
      <p:graphicFrame>
        <p:nvGraphicFramePr>
          <p:cNvPr id="529" name="Google Shape;529;p27"/>
          <p:cNvGraphicFramePr/>
          <p:nvPr>
            <p:extLst>
              <p:ext uri="{D42A27DB-BD31-4B8C-83A1-F6EECF244321}">
                <p14:modId xmlns:p14="http://schemas.microsoft.com/office/powerpoint/2010/main" val="3374296430"/>
              </p:ext>
            </p:extLst>
          </p:nvPr>
        </p:nvGraphicFramePr>
        <p:xfrm>
          <a:off x="984474" y="4636452"/>
          <a:ext cx="4740300" cy="1198910"/>
        </p:xfrm>
        <a:graphic>
          <a:graphicData uri="http://schemas.openxmlformats.org/drawingml/2006/table">
            <a:tbl>
              <a:tblPr firstRow="1" bandRow="1">
                <a:noFill/>
                <a:tableStyleId>{FA343831-8D6D-4361-A9F0-E1967FB8DB07}</a:tableStyleId>
              </a:tblPr>
              <a:tblGrid>
                <a:gridCol w="118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2"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 smtClean="0">
                          <a:solidFill>
                            <a:schemeClr val="dk1"/>
                          </a:solidFill>
                        </a:rPr>
                        <a:t>Foreign</a:t>
                      </a:r>
                      <a:endParaRPr sz="2400" u="none" strike="noStrike" cap="none" dirty="0">
                        <a:solidFill>
                          <a:srgbClr val="00B050"/>
                        </a:solidFill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 smtClean="0">
                          <a:solidFill>
                            <a:schemeClr val="dk1"/>
                          </a:solidFill>
                        </a:rPr>
                        <a:t>Egyptian</a:t>
                      </a:r>
                      <a:endParaRPr sz="2400" u="none" strike="noStrike" cap="none" dirty="0">
                        <a:solidFill>
                          <a:srgbClr val="00B050"/>
                        </a:solidFill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 smtClean="0"/>
                        <a:t>Male</a:t>
                      </a:r>
                      <a:endParaRPr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 smtClean="0"/>
                        <a:t>Female</a:t>
                      </a:r>
                      <a:endParaRPr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 smtClean="0"/>
                        <a:t>Male</a:t>
                      </a:r>
                      <a:endParaRPr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 smtClean="0"/>
                        <a:t>Female</a:t>
                      </a:r>
                      <a:endParaRPr b="1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b="1" u="none" strike="noStrike" cap="none"/>
                        <a:t>0</a:t>
                      </a:r>
                      <a:endParaRPr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800" b="1" u="none" strike="noStrike" cap="none"/>
                        <a:t>0</a:t>
                      </a:r>
                      <a:endParaRPr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 smtClean="0"/>
                        <a:t>7</a:t>
                      </a:r>
                      <a:endParaRPr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 smtClean="0"/>
                        <a:t>49</a:t>
                      </a:r>
                      <a:endParaRPr b="1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30" name="Google Shape;530;p27"/>
          <p:cNvGraphicFramePr/>
          <p:nvPr>
            <p:extLst>
              <p:ext uri="{D42A27DB-BD31-4B8C-83A1-F6EECF244321}">
                <p14:modId xmlns:p14="http://schemas.microsoft.com/office/powerpoint/2010/main" val="170576274"/>
              </p:ext>
            </p:extLst>
          </p:nvPr>
        </p:nvGraphicFramePr>
        <p:xfrm>
          <a:off x="6541476" y="4636452"/>
          <a:ext cx="5238252" cy="1198910"/>
        </p:xfrm>
        <a:graphic>
          <a:graphicData uri="http://schemas.openxmlformats.org/drawingml/2006/table">
            <a:tbl>
              <a:tblPr firstRow="1" bandRow="1">
                <a:noFill/>
                <a:tableStyleId>{FA343831-8D6D-4361-A9F0-E1967FB8DB07}</a:tableStyleId>
              </a:tblPr>
              <a:tblGrid>
                <a:gridCol w="1309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9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9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9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6825">
                <a:tc gridSpan="2"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 smtClean="0">
                          <a:solidFill>
                            <a:schemeClr val="dk1"/>
                          </a:solidFill>
                        </a:rPr>
                        <a:t>Foreign</a:t>
                      </a:r>
                      <a:endParaRPr sz="2400" u="none" strike="noStrike" cap="none" dirty="0">
                        <a:solidFill>
                          <a:srgbClr val="00B050"/>
                        </a:solidFill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 smtClean="0">
                          <a:solidFill>
                            <a:schemeClr val="dk1"/>
                          </a:solidFill>
                        </a:rPr>
                        <a:t>Egyptian</a:t>
                      </a:r>
                      <a:endParaRPr sz="2400" u="none" strike="noStrike" cap="none" dirty="0">
                        <a:solidFill>
                          <a:srgbClr val="00B050"/>
                        </a:solidFill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 smtClean="0"/>
                        <a:t>Male</a:t>
                      </a:r>
                      <a:endParaRPr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 smtClean="0"/>
                        <a:t>Female</a:t>
                      </a:r>
                      <a:endParaRPr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 smtClean="0"/>
                        <a:t>Male</a:t>
                      </a:r>
                      <a:endParaRPr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 smtClean="0"/>
                        <a:t>Female</a:t>
                      </a:r>
                      <a:endParaRPr b="1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 smtClean="0"/>
                        <a:t>1</a:t>
                      </a:r>
                      <a:r>
                        <a:rPr lang="ar-EG" sz="1800" b="1" u="none" strike="noStrike" cap="none" dirty="0" smtClean="0"/>
                        <a:t> (</a:t>
                      </a:r>
                      <a:r>
                        <a:rPr lang="en-US" sz="1800" b="1" u="none" strike="noStrike" cap="none" dirty="0" smtClean="0"/>
                        <a:t>Yemen</a:t>
                      </a:r>
                      <a:r>
                        <a:rPr lang="ar-EG" sz="1800" b="1" u="none" strike="noStrike" cap="none" dirty="0" smtClean="0"/>
                        <a:t>)</a:t>
                      </a:r>
                      <a:endParaRPr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 smtClean="0"/>
                        <a:t>1</a:t>
                      </a:r>
                      <a:r>
                        <a:rPr lang="ar-EG" sz="1800" b="1" u="none" strike="noStrike" cap="none" dirty="0" smtClean="0"/>
                        <a:t> (</a:t>
                      </a:r>
                      <a:r>
                        <a:rPr lang="en-US" sz="1800" b="1" u="none" strike="noStrike" cap="none" dirty="0" smtClean="0"/>
                        <a:t>Sudan</a:t>
                      </a:r>
                      <a:r>
                        <a:rPr lang="ar-EG" sz="1800" b="1" u="none" strike="noStrike" cap="none" dirty="0" smtClean="0"/>
                        <a:t>)</a:t>
                      </a:r>
                      <a:endParaRPr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 smtClean="0"/>
                        <a:t>9</a:t>
                      </a:r>
                      <a:endParaRPr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 smtClean="0"/>
                        <a:t>144</a:t>
                      </a:r>
                      <a:endParaRPr b="1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31" name="Google Shape;531;p27"/>
          <p:cNvSpPr txBox="1"/>
          <p:nvPr/>
        </p:nvSpPr>
        <p:spPr>
          <a:xfrm>
            <a:off x="7811449" y="3897107"/>
            <a:ext cx="298557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 smtClean="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New 2023-2024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532" name="Google Shape;532;p27"/>
          <p:cNvSpPr txBox="1"/>
          <p:nvPr/>
        </p:nvSpPr>
        <p:spPr>
          <a:xfrm>
            <a:off x="1383323" y="3941787"/>
            <a:ext cx="356746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 smtClean="0">
                <a:solidFill>
                  <a:srgbClr val="FFFF00"/>
                </a:solidFill>
                <a:latin typeface="Avenir"/>
                <a:sym typeface="Avenir"/>
              </a:rPr>
              <a:t>Recipients 2023-2024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533" name="Google Shape;533;p27"/>
          <p:cNvSpPr/>
          <p:nvPr/>
        </p:nvSpPr>
        <p:spPr>
          <a:xfrm rot="-724043">
            <a:off x="198598" y="308476"/>
            <a:ext cx="5050302" cy="2433711"/>
          </a:xfrm>
          <a:prstGeom prst="doubleWave">
            <a:avLst>
              <a:gd name="adj1" fmla="val 6250"/>
              <a:gd name="adj2" fmla="val -308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10775" cap="flat" cmpd="sng">
            <a:solidFill>
              <a:srgbClr val="591E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8"/>
          <p:cNvSpPr txBox="1">
            <a:spLocks noGrp="1"/>
          </p:cNvSpPr>
          <p:nvPr>
            <p:ph type="title"/>
          </p:nvPr>
        </p:nvSpPr>
        <p:spPr>
          <a:xfrm>
            <a:off x="6997892" y="767848"/>
            <a:ext cx="4663440" cy="148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Rockwell"/>
              <a:buNone/>
            </a:pP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Registered Student and graduates in Doctor of Philosophy in Pharmaceutical Sciences</a:t>
            </a:r>
            <a:r>
              <a:rPr lang="ar-EG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in 2023-2024</a:t>
            </a:r>
            <a:endParaRPr dirty="0"/>
          </a:p>
        </p:txBody>
      </p:sp>
      <p:grpSp>
        <p:nvGrpSpPr>
          <p:cNvPr id="539" name="Google Shape;539;p28"/>
          <p:cNvGrpSpPr/>
          <p:nvPr/>
        </p:nvGrpSpPr>
        <p:grpSpPr>
          <a:xfrm>
            <a:off x="611528" y="121616"/>
            <a:ext cx="5194803" cy="3447539"/>
            <a:chOff x="-530728" y="2635"/>
            <a:chExt cx="5194803" cy="3447539"/>
          </a:xfrm>
        </p:grpSpPr>
        <p:sp>
          <p:nvSpPr>
            <p:cNvPr id="540" name="Google Shape;540;p28"/>
            <p:cNvSpPr/>
            <p:nvPr/>
          </p:nvSpPr>
          <p:spPr>
            <a:xfrm rot="5400000">
              <a:off x="-192262" y="194898"/>
              <a:ext cx="1281749" cy="897224"/>
            </a:xfrm>
            <a:prstGeom prst="chevron">
              <a:avLst>
                <a:gd name="adj" fmla="val 50000"/>
              </a:avLst>
            </a:prstGeom>
            <a:solidFill>
              <a:srgbClr val="E0C9C9"/>
            </a:solidFill>
            <a:ln w="10775" cap="flat" cmpd="sng">
              <a:solidFill>
                <a:srgbClr val="D3461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41" name="Google Shape;541;p28"/>
            <p:cNvSpPr txBox="1"/>
            <p:nvPr/>
          </p:nvSpPr>
          <p:spPr>
            <a:xfrm>
              <a:off x="-289775" y="68671"/>
              <a:ext cx="1476773" cy="10415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dirty="0">
                  <a:solidFill>
                    <a:schemeClr val="tx1"/>
                  </a:solidFill>
                  <a:latin typeface="Avenir"/>
                  <a:ea typeface="Avenir"/>
                  <a:cs typeface="Avenir"/>
                  <a:sym typeface="Avenir"/>
                </a:rPr>
                <a:t>P</a:t>
              </a:r>
              <a:r>
                <a:rPr lang="en-US" sz="1000" b="1" dirty="0" smtClean="0">
                  <a:solidFill>
                    <a:schemeClr val="tx1"/>
                  </a:solidFill>
                  <a:latin typeface="Avenir"/>
                  <a:ea typeface="Avenir"/>
                  <a:cs typeface="Avenir"/>
                  <a:sym typeface="Avenir"/>
                </a:rPr>
                <a:t>harmaceutics</a:t>
              </a:r>
              <a:endParaRPr sz="1000" b="1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2" name="Google Shape;542;p28"/>
            <p:cNvSpPr/>
            <p:nvPr/>
          </p:nvSpPr>
          <p:spPr>
            <a:xfrm rot="5400000">
              <a:off x="2364081" y="-1464220"/>
              <a:ext cx="833137" cy="376685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0775" cap="flat" cmpd="sng">
              <a:solidFill>
                <a:srgbClr val="D3461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43" name="Google Shape;543;p28"/>
            <p:cNvSpPr txBox="1"/>
            <p:nvPr/>
          </p:nvSpPr>
          <p:spPr>
            <a:xfrm>
              <a:off x="897225" y="43306"/>
              <a:ext cx="3726180" cy="7517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5225" rIns="15225" bIns="15225" anchor="ctr" anchorCtr="0">
              <a:noAutofit/>
            </a:bodyPr>
            <a:lstStyle/>
            <a:p>
              <a:pPr lvl="1">
                <a:lnSpc>
                  <a:spcPct val="90000"/>
                </a:lnSpc>
                <a:buClr>
                  <a:schemeClr val="lt1"/>
                </a:buClr>
                <a:buSzPts val="2400"/>
              </a:pPr>
              <a:r>
                <a:rPr lang="en-US" sz="2400" dirty="0" smtClean="0">
                  <a:solidFill>
                    <a:schemeClr val="tx1"/>
                  </a:solidFill>
                  <a:latin typeface="Avenir"/>
                  <a:ea typeface="Avenir"/>
                  <a:cs typeface="Avenir"/>
                  <a:sym typeface="Avenir"/>
                </a:rPr>
                <a:t>7 </a:t>
              </a:r>
              <a:r>
                <a:rPr lang="en-US" sz="2400" dirty="0">
                  <a:solidFill>
                    <a:schemeClr val="tx1"/>
                  </a:solidFill>
                  <a:latin typeface="Avenir"/>
                  <a:ea typeface="Avenir"/>
                  <a:cs typeface="Avenir"/>
                  <a:sym typeface="Avenir"/>
                </a:rPr>
                <a:t>Students (N)</a:t>
              </a:r>
            </a:p>
            <a:p>
              <a:pPr lvl="1">
                <a:lnSpc>
                  <a:spcPct val="90000"/>
                </a:lnSpc>
                <a:buClr>
                  <a:schemeClr val="lt1"/>
                </a:buClr>
                <a:buSzPts val="2400"/>
              </a:pPr>
              <a:r>
                <a:rPr lang="en-US" sz="2400" dirty="0">
                  <a:solidFill>
                    <a:schemeClr val="tx1"/>
                  </a:solidFill>
                  <a:latin typeface="Avenir"/>
                  <a:ea typeface="Avenir"/>
                  <a:cs typeface="Avenir"/>
                  <a:sym typeface="Avenir"/>
                </a:rPr>
                <a:t>3 Students (G)</a:t>
              </a:r>
            </a:p>
          </p:txBody>
        </p:sp>
        <p:sp>
          <p:nvSpPr>
            <p:cNvPr id="544" name="Google Shape;544;p28"/>
            <p:cNvSpPr/>
            <p:nvPr/>
          </p:nvSpPr>
          <p:spPr>
            <a:xfrm rot="5400000">
              <a:off x="-192262" y="1277793"/>
              <a:ext cx="1281749" cy="897224"/>
            </a:xfrm>
            <a:prstGeom prst="chevron">
              <a:avLst>
                <a:gd name="adj" fmla="val 50000"/>
              </a:avLst>
            </a:prstGeom>
            <a:solidFill>
              <a:srgbClr val="BFBFBF"/>
            </a:solidFill>
            <a:ln w="10775" cap="flat" cmpd="sng">
              <a:solidFill>
                <a:srgbClr val="D3461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45" name="Google Shape;545;p28"/>
            <p:cNvSpPr txBox="1"/>
            <p:nvPr/>
          </p:nvSpPr>
          <p:spPr>
            <a:xfrm>
              <a:off x="-530728" y="1145817"/>
              <a:ext cx="1664343" cy="10988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 smtClean="0">
                  <a:solidFill>
                    <a:schemeClr val="tx1"/>
                  </a:solidFill>
                  <a:latin typeface="Avenir"/>
                  <a:ea typeface="Avenir"/>
                  <a:cs typeface="Avenir"/>
                  <a:sym typeface="Avenir"/>
                </a:rPr>
                <a:t>Pharmacology &amp; Toxicology</a:t>
              </a:r>
              <a:endParaRPr sz="1200" b="1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6" name="Google Shape;546;p28"/>
            <p:cNvSpPr/>
            <p:nvPr/>
          </p:nvSpPr>
          <p:spPr>
            <a:xfrm rot="5400000">
              <a:off x="2363862" y="-381106"/>
              <a:ext cx="833575" cy="376685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0775" cap="flat" cmpd="sng">
              <a:solidFill>
                <a:srgbClr val="D3461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47" name="Google Shape;547;p28"/>
            <p:cNvSpPr txBox="1"/>
            <p:nvPr/>
          </p:nvSpPr>
          <p:spPr>
            <a:xfrm>
              <a:off x="897225" y="1126223"/>
              <a:ext cx="3726158" cy="7521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5225" rIns="15225" bIns="15225" anchor="ctr" anchorCtr="0">
              <a:noAutofit/>
            </a:bodyPr>
            <a:lstStyle/>
            <a:p>
              <a:pPr lvl="1">
                <a:lnSpc>
                  <a:spcPct val="90000"/>
                </a:lnSpc>
                <a:buClr>
                  <a:schemeClr val="lt1"/>
                </a:buClr>
                <a:buSzPts val="2400"/>
              </a:pPr>
              <a:r>
                <a:rPr lang="en-US" sz="2400" dirty="0" smtClean="0">
                  <a:solidFill>
                    <a:schemeClr val="tx1"/>
                  </a:solidFill>
                  <a:latin typeface="Avenir"/>
                  <a:ea typeface="Avenir"/>
                  <a:cs typeface="Avenir"/>
                  <a:sym typeface="Avenir"/>
                </a:rPr>
                <a:t>2 </a:t>
              </a:r>
              <a:r>
                <a:rPr lang="en-US" sz="2400" dirty="0">
                  <a:solidFill>
                    <a:schemeClr val="tx1"/>
                  </a:solidFill>
                  <a:latin typeface="Avenir"/>
                  <a:ea typeface="Avenir"/>
                  <a:cs typeface="Avenir"/>
                  <a:sym typeface="Avenir"/>
                </a:rPr>
                <a:t>Students (N)</a:t>
              </a:r>
            </a:p>
          </p:txBody>
        </p:sp>
        <p:sp>
          <p:nvSpPr>
            <p:cNvPr id="548" name="Google Shape;548;p28"/>
            <p:cNvSpPr/>
            <p:nvPr/>
          </p:nvSpPr>
          <p:spPr>
            <a:xfrm rot="5400000">
              <a:off x="-192262" y="2360688"/>
              <a:ext cx="1281749" cy="897224"/>
            </a:xfrm>
            <a:prstGeom prst="chevron">
              <a:avLst>
                <a:gd name="adj" fmla="val 50000"/>
              </a:avLst>
            </a:prstGeom>
            <a:solidFill>
              <a:srgbClr val="EDADA6"/>
            </a:solidFill>
            <a:ln w="10775" cap="flat" cmpd="sng">
              <a:solidFill>
                <a:srgbClr val="D3461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49" name="Google Shape;549;p28"/>
            <p:cNvSpPr txBox="1"/>
            <p:nvPr/>
          </p:nvSpPr>
          <p:spPr>
            <a:xfrm>
              <a:off x="-530728" y="2511544"/>
              <a:ext cx="1640896" cy="3845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 err="1" smtClean="0">
                  <a:solidFill>
                    <a:schemeClr val="tx1"/>
                  </a:solidFill>
                  <a:latin typeface="Avenir"/>
                  <a:ea typeface="Avenir"/>
                  <a:cs typeface="Avenir"/>
                  <a:sym typeface="Avenir"/>
                </a:rPr>
                <a:t>Pharmacognosy</a:t>
              </a:r>
              <a:endParaRPr sz="1200" b="1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0" name="Google Shape;550;p28"/>
            <p:cNvSpPr/>
            <p:nvPr/>
          </p:nvSpPr>
          <p:spPr>
            <a:xfrm rot="5400000">
              <a:off x="2364081" y="701570"/>
              <a:ext cx="833137" cy="376685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0775" cap="flat" cmpd="sng">
              <a:solidFill>
                <a:srgbClr val="D3461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51" name="Google Shape;551;p28"/>
            <p:cNvSpPr txBox="1"/>
            <p:nvPr/>
          </p:nvSpPr>
          <p:spPr>
            <a:xfrm>
              <a:off x="897225" y="2209096"/>
              <a:ext cx="3726180" cy="7517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5225" rIns="15225" bIns="15225" anchor="ctr" anchorCtr="0">
              <a:noAutofit/>
            </a:bodyPr>
            <a:lstStyle/>
            <a:p>
              <a:pPr lvl="1">
                <a:lnSpc>
                  <a:spcPct val="90000"/>
                </a:lnSpc>
                <a:buClr>
                  <a:schemeClr val="lt1"/>
                </a:buClr>
                <a:buSzPts val="2400"/>
              </a:pPr>
              <a:r>
                <a:rPr lang="en-US" sz="2400" dirty="0" smtClean="0">
                  <a:solidFill>
                    <a:schemeClr val="tx1"/>
                  </a:solidFill>
                  <a:latin typeface="Avenir"/>
                  <a:ea typeface="Avenir"/>
                  <a:cs typeface="Avenir"/>
                  <a:sym typeface="Avenir"/>
                </a:rPr>
                <a:t>5 </a:t>
              </a:r>
              <a:r>
                <a:rPr lang="en-US" sz="2400" dirty="0">
                  <a:solidFill>
                    <a:schemeClr val="tx1"/>
                  </a:solidFill>
                  <a:latin typeface="Avenir"/>
                  <a:ea typeface="Avenir"/>
                  <a:cs typeface="Avenir"/>
                  <a:sym typeface="Avenir"/>
                </a:rPr>
                <a:t>Students (N)</a:t>
              </a:r>
            </a:p>
            <a:p>
              <a:pPr lvl="1">
                <a:lnSpc>
                  <a:spcPct val="90000"/>
                </a:lnSpc>
                <a:buClr>
                  <a:schemeClr val="lt1"/>
                </a:buClr>
                <a:buSzPts val="2400"/>
              </a:pPr>
              <a:r>
                <a:rPr lang="en-US" sz="2400" dirty="0" smtClean="0">
                  <a:solidFill>
                    <a:schemeClr val="tx1"/>
                  </a:solidFill>
                  <a:latin typeface="Avenir"/>
                  <a:ea typeface="Avenir"/>
                  <a:cs typeface="Avenir"/>
                  <a:sym typeface="Avenir"/>
                </a:rPr>
                <a:t>3 </a:t>
              </a:r>
              <a:r>
                <a:rPr lang="en-US" sz="2400" dirty="0">
                  <a:solidFill>
                    <a:schemeClr val="tx1"/>
                  </a:solidFill>
                  <a:latin typeface="Avenir"/>
                  <a:ea typeface="Avenir"/>
                  <a:cs typeface="Avenir"/>
                  <a:sym typeface="Avenir"/>
                </a:rPr>
                <a:t>Students (G)</a:t>
              </a:r>
            </a:p>
          </p:txBody>
        </p:sp>
      </p:grpSp>
      <p:grpSp>
        <p:nvGrpSpPr>
          <p:cNvPr id="552" name="Google Shape;552;p28"/>
          <p:cNvGrpSpPr/>
          <p:nvPr/>
        </p:nvGrpSpPr>
        <p:grpSpPr>
          <a:xfrm>
            <a:off x="646697" y="3282748"/>
            <a:ext cx="5159634" cy="3226232"/>
            <a:chOff x="-495559" y="69863"/>
            <a:chExt cx="5159634" cy="3226232"/>
          </a:xfrm>
        </p:grpSpPr>
        <p:sp>
          <p:nvSpPr>
            <p:cNvPr id="553" name="Google Shape;553;p28"/>
            <p:cNvSpPr/>
            <p:nvPr/>
          </p:nvSpPr>
          <p:spPr>
            <a:xfrm rot="5400000">
              <a:off x="-192262" y="262126"/>
              <a:ext cx="1281749" cy="897224"/>
            </a:xfrm>
            <a:prstGeom prst="chevron">
              <a:avLst>
                <a:gd name="adj" fmla="val 50000"/>
              </a:avLst>
            </a:prstGeom>
            <a:solidFill>
              <a:srgbClr val="E1B487"/>
            </a:solidFill>
            <a:ln w="10775" cap="flat" cmpd="sng">
              <a:solidFill>
                <a:srgbClr val="D3461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54" name="Google Shape;554;p28"/>
            <p:cNvSpPr txBox="1"/>
            <p:nvPr/>
          </p:nvSpPr>
          <p:spPr>
            <a:xfrm>
              <a:off x="-390051" y="518475"/>
              <a:ext cx="1523666" cy="3845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 smtClean="0">
                  <a:solidFill>
                    <a:schemeClr val="tx1"/>
                  </a:solidFill>
                  <a:latin typeface="Avenir"/>
                  <a:ea typeface="Avenir"/>
                  <a:cs typeface="Avenir"/>
                  <a:sym typeface="Avenir"/>
                </a:rPr>
                <a:t>Pharmaceutical Analytical Chemistry</a:t>
              </a:r>
              <a:endParaRPr sz="1200" b="1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5" name="Google Shape;555;p28"/>
            <p:cNvSpPr/>
            <p:nvPr/>
          </p:nvSpPr>
          <p:spPr>
            <a:xfrm rot="5400000">
              <a:off x="2363862" y="-1318717"/>
              <a:ext cx="833575" cy="376685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0775" cap="flat" cmpd="sng">
              <a:solidFill>
                <a:srgbClr val="D3461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56" name="Google Shape;556;p28"/>
            <p:cNvSpPr txBox="1"/>
            <p:nvPr/>
          </p:nvSpPr>
          <p:spPr>
            <a:xfrm>
              <a:off x="897225" y="188612"/>
              <a:ext cx="3726158" cy="7521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5225" rIns="15225" bIns="15225" anchor="ctr" anchorCtr="0">
              <a:noAutofit/>
            </a:bodyPr>
            <a:lstStyle/>
            <a:p>
              <a:pPr lvl="1">
                <a:lnSpc>
                  <a:spcPct val="90000"/>
                </a:lnSpc>
                <a:buClr>
                  <a:schemeClr val="lt1"/>
                </a:buClr>
                <a:buSzPts val="2400"/>
              </a:pPr>
              <a:r>
                <a:rPr lang="en-US" sz="2400" dirty="0">
                  <a:solidFill>
                    <a:schemeClr val="tx1"/>
                  </a:solidFill>
                  <a:latin typeface="Avenir"/>
                  <a:ea typeface="Avenir"/>
                  <a:cs typeface="Avenir"/>
                  <a:sym typeface="Avenir"/>
                </a:rPr>
                <a:t>4 Students (N)</a:t>
              </a:r>
            </a:p>
            <a:p>
              <a:pPr lvl="1">
                <a:lnSpc>
                  <a:spcPct val="90000"/>
                </a:lnSpc>
                <a:buClr>
                  <a:schemeClr val="lt1"/>
                </a:buClr>
                <a:buSzPts val="2400"/>
              </a:pPr>
              <a:r>
                <a:rPr lang="en-US" sz="2400" dirty="0" smtClean="0">
                  <a:solidFill>
                    <a:schemeClr val="tx1"/>
                  </a:solidFill>
                  <a:latin typeface="Avenir"/>
                  <a:ea typeface="Avenir"/>
                  <a:cs typeface="Avenir"/>
                  <a:sym typeface="Avenir"/>
                </a:rPr>
                <a:t>2 </a:t>
              </a:r>
              <a:r>
                <a:rPr lang="en-US" sz="2400" dirty="0">
                  <a:solidFill>
                    <a:schemeClr val="tx1"/>
                  </a:solidFill>
                  <a:latin typeface="Avenir"/>
                  <a:ea typeface="Avenir"/>
                  <a:cs typeface="Avenir"/>
                  <a:sym typeface="Avenir"/>
                </a:rPr>
                <a:t>Students </a:t>
              </a:r>
              <a:r>
                <a:rPr lang="en-US" sz="2400" dirty="0" smtClean="0">
                  <a:solidFill>
                    <a:schemeClr val="tx1"/>
                  </a:solidFill>
                  <a:latin typeface="Avenir"/>
                  <a:ea typeface="Avenir"/>
                  <a:cs typeface="Avenir"/>
                  <a:sym typeface="Avenir"/>
                </a:rPr>
                <a:t>(G)</a:t>
              </a:r>
              <a:endParaRPr lang="en-US" sz="24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7" name="Google Shape;557;p28"/>
            <p:cNvSpPr/>
            <p:nvPr/>
          </p:nvSpPr>
          <p:spPr>
            <a:xfrm rot="5400000">
              <a:off x="-192262" y="1189750"/>
              <a:ext cx="1281749" cy="897224"/>
            </a:xfrm>
            <a:prstGeom prst="chevron">
              <a:avLst>
                <a:gd name="adj" fmla="val 50000"/>
              </a:avLst>
            </a:prstGeom>
            <a:solidFill>
              <a:srgbClr val="E0C9C9"/>
            </a:solidFill>
            <a:ln w="10775" cap="flat" cmpd="sng">
              <a:solidFill>
                <a:srgbClr val="D3461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58" name="Google Shape;558;p28"/>
            <p:cNvSpPr txBox="1"/>
            <p:nvPr/>
          </p:nvSpPr>
          <p:spPr>
            <a:xfrm>
              <a:off x="-249986" y="1429563"/>
              <a:ext cx="1287276" cy="3845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tx1"/>
                  </a:solidFill>
                  <a:latin typeface="Avenir"/>
                  <a:ea typeface="Avenir"/>
                  <a:cs typeface="Avenir"/>
                  <a:sym typeface="Avenir"/>
                </a:rPr>
                <a:t>B</a:t>
              </a:r>
              <a:r>
                <a:rPr lang="en-US" sz="1200" b="1" dirty="0" smtClean="0">
                  <a:solidFill>
                    <a:schemeClr val="tx1"/>
                  </a:solidFill>
                  <a:latin typeface="Avenir"/>
                  <a:ea typeface="Avenir"/>
                  <a:cs typeface="Avenir"/>
                  <a:sym typeface="Avenir"/>
                </a:rPr>
                <a:t>iochemistry</a:t>
              </a:r>
              <a:endParaRPr sz="1200" b="1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9" name="Google Shape;559;p28"/>
            <p:cNvSpPr/>
            <p:nvPr/>
          </p:nvSpPr>
          <p:spPr>
            <a:xfrm rot="5400000">
              <a:off x="2364081" y="-363087"/>
              <a:ext cx="833137" cy="376685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0775" cap="flat" cmpd="sng">
              <a:solidFill>
                <a:srgbClr val="D3461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60" name="Google Shape;560;p28"/>
            <p:cNvSpPr txBox="1"/>
            <p:nvPr/>
          </p:nvSpPr>
          <p:spPr>
            <a:xfrm>
              <a:off x="897225" y="1144439"/>
              <a:ext cx="3726180" cy="7517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5225" rIns="15225" bIns="15225" anchor="ctr" anchorCtr="0">
              <a:noAutofit/>
            </a:bodyPr>
            <a:lstStyle/>
            <a:p>
              <a:pPr lvl="1">
                <a:lnSpc>
                  <a:spcPct val="90000"/>
                </a:lnSpc>
                <a:buClr>
                  <a:schemeClr val="lt1"/>
                </a:buClr>
                <a:buSzPts val="2400"/>
              </a:pPr>
              <a:r>
                <a:rPr lang="en-US" sz="2400" dirty="0" smtClean="0">
                  <a:solidFill>
                    <a:schemeClr val="tx1"/>
                  </a:solidFill>
                  <a:latin typeface="Avenir"/>
                  <a:ea typeface="Avenir"/>
                  <a:cs typeface="Avenir"/>
                  <a:sym typeface="Avenir"/>
                </a:rPr>
                <a:t>3 </a:t>
              </a:r>
              <a:r>
                <a:rPr lang="en-US" sz="2400" dirty="0">
                  <a:solidFill>
                    <a:schemeClr val="tx1"/>
                  </a:solidFill>
                  <a:latin typeface="Avenir"/>
                  <a:ea typeface="Avenir"/>
                  <a:cs typeface="Avenir"/>
                  <a:sym typeface="Avenir"/>
                </a:rPr>
                <a:t>Students (N)</a:t>
              </a:r>
            </a:p>
          </p:txBody>
        </p:sp>
        <p:sp>
          <p:nvSpPr>
            <p:cNvPr id="561" name="Google Shape;561;p28"/>
            <p:cNvSpPr/>
            <p:nvPr/>
          </p:nvSpPr>
          <p:spPr>
            <a:xfrm rot="5400000">
              <a:off x="-192262" y="2206609"/>
              <a:ext cx="1281749" cy="897224"/>
            </a:xfrm>
            <a:prstGeom prst="chevron">
              <a:avLst>
                <a:gd name="adj" fmla="val 50000"/>
              </a:avLst>
            </a:prstGeom>
            <a:solidFill>
              <a:srgbClr val="C9BAA1"/>
            </a:solidFill>
            <a:ln w="10775" cap="flat" cmpd="sng">
              <a:solidFill>
                <a:srgbClr val="D3461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62" name="Google Shape;562;p28"/>
            <p:cNvSpPr txBox="1"/>
            <p:nvPr/>
          </p:nvSpPr>
          <p:spPr>
            <a:xfrm>
              <a:off x="-495559" y="2442623"/>
              <a:ext cx="1605727" cy="4505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 smtClean="0">
                  <a:solidFill>
                    <a:schemeClr val="tx1"/>
                  </a:solidFill>
                  <a:latin typeface="Avenir"/>
                  <a:ea typeface="Avenir"/>
                  <a:cs typeface="Avenir"/>
                  <a:sym typeface="Avenir"/>
                </a:rPr>
                <a:t>Pharmaceutical Chemistry</a:t>
              </a:r>
              <a:endParaRPr sz="1200" b="1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3" name="Google Shape;563;p28"/>
            <p:cNvSpPr/>
            <p:nvPr/>
          </p:nvSpPr>
          <p:spPr>
            <a:xfrm rot="5400000">
              <a:off x="2364081" y="613524"/>
              <a:ext cx="833137" cy="376685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0775" cap="flat" cmpd="sng">
              <a:solidFill>
                <a:srgbClr val="D3461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64" name="Google Shape;564;p28"/>
            <p:cNvSpPr txBox="1"/>
            <p:nvPr/>
          </p:nvSpPr>
          <p:spPr>
            <a:xfrm>
              <a:off x="897225" y="2121050"/>
              <a:ext cx="3726180" cy="7517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5225" rIns="15225" bIns="15225" anchor="ctr" anchorCtr="0">
              <a:noAutofit/>
            </a:bodyPr>
            <a:lstStyle/>
            <a:p>
              <a:pPr marR="0" lvl="1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</a:pPr>
              <a:r>
                <a:rPr lang="en-US" sz="2400" dirty="0" smtClean="0">
                  <a:solidFill>
                    <a:schemeClr val="tx1"/>
                  </a:solidFill>
                  <a:latin typeface="Avenir"/>
                  <a:ea typeface="Avenir"/>
                  <a:cs typeface="Avenir"/>
                  <a:sym typeface="Avenir"/>
                </a:rPr>
                <a:t>4 Students (N)</a:t>
              </a:r>
              <a:endParaRPr sz="2400" b="0" i="0" u="none" strike="noStrike" cap="none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565" name="Google Shape;565;p28"/>
          <p:cNvGrpSpPr/>
          <p:nvPr/>
        </p:nvGrpSpPr>
        <p:grpSpPr>
          <a:xfrm>
            <a:off x="6847158" y="2979693"/>
            <a:ext cx="4664074" cy="3450950"/>
            <a:chOff x="1" y="-1"/>
            <a:chExt cx="4664074" cy="3450950"/>
          </a:xfrm>
        </p:grpSpPr>
        <p:sp>
          <p:nvSpPr>
            <p:cNvPr id="566" name="Google Shape;566;p28"/>
            <p:cNvSpPr/>
            <p:nvPr/>
          </p:nvSpPr>
          <p:spPr>
            <a:xfrm rot="5400000">
              <a:off x="-280435" y="280435"/>
              <a:ext cx="1869569" cy="1308698"/>
            </a:xfrm>
            <a:prstGeom prst="chevron">
              <a:avLst>
                <a:gd name="adj" fmla="val 50000"/>
              </a:avLst>
            </a:prstGeom>
            <a:solidFill>
              <a:srgbClr val="DF8D90"/>
            </a:solidFill>
            <a:ln w="10775" cap="flat" cmpd="sng">
              <a:solidFill>
                <a:srgbClr val="D3461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67" name="Google Shape;567;p28"/>
            <p:cNvSpPr txBox="1"/>
            <p:nvPr/>
          </p:nvSpPr>
          <p:spPr>
            <a:xfrm>
              <a:off x="1" y="303054"/>
              <a:ext cx="1308698" cy="13376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 smtClean="0">
                  <a:solidFill>
                    <a:schemeClr val="tx1"/>
                  </a:solidFill>
                  <a:latin typeface="Avenir"/>
                  <a:ea typeface="Avenir"/>
                  <a:cs typeface="Avenir"/>
                  <a:sym typeface="Avenir"/>
                </a:rPr>
                <a:t>Clinical Pharmacy and Pharmacy Practice</a:t>
              </a:r>
              <a:endParaRPr sz="1600" b="1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8" name="Google Shape;568;p28"/>
            <p:cNvSpPr/>
            <p:nvPr/>
          </p:nvSpPr>
          <p:spPr>
            <a:xfrm rot="5400000">
              <a:off x="2378457" y="-1067896"/>
              <a:ext cx="1215859" cy="335537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0775" cap="flat" cmpd="sng">
              <a:solidFill>
                <a:srgbClr val="D3461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69" name="Google Shape;569;p28"/>
            <p:cNvSpPr txBox="1"/>
            <p:nvPr/>
          </p:nvSpPr>
          <p:spPr>
            <a:xfrm>
              <a:off x="1308699" y="61215"/>
              <a:ext cx="3296023" cy="10971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8900" tIns="22225" rIns="22225" bIns="22225" anchor="ctr" anchorCtr="0">
              <a:noAutofit/>
            </a:bodyPr>
            <a:lstStyle/>
            <a:p>
              <a:pPr lvl="1">
                <a:lnSpc>
                  <a:spcPct val="90000"/>
                </a:lnSpc>
                <a:buClr>
                  <a:schemeClr val="lt1"/>
                </a:buClr>
                <a:buSzPts val="2400"/>
              </a:pPr>
              <a:r>
                <a:rPr lang="en-US" sz="3600" dirty="0">
                  <a:solidFill>
                    <a:schemeClr val="tx1"/>
                  </a:solidFill>
                  <a:latin typeface="Avenir"/>
                  <a:ea typeface="Avenir"/>
                  <a:cs typeface="Avenir"/>
                  <a:sym typeface="Avenir"/>
                </a:rPr>
                <a:t>5 Students (N)</a:t>
              </a:r>
            </a:p>
            <a:p>
              <a:pPr lvl="1">
                <a:lnSpc>
                  <a:spcPct val="90000"/>
                </a:lnSpc>
                <a:buClr>
                  <a:schemeClr val="lt1"/>
                </a:buClr>
                <a:buSzPts val="2400"/>
              </a:pPr>
              <a:r>
                <a:rPr lang="en-US" sz="3600" dirty="0" smtClean="0">
                  <a:solidFill>
                    <a:schemeClr val="tx1"/>
                  </a:solidFill>
                  <a:latin typeface="Avenir"/>
                  <a:ea typeface="Avenir"/>
                  <a:cs typeface="Avenir"/>
                  <a:sym typeface="Avenir"/>
                </a:rPr>
                <a:t>1 </a:t>
              </a:r>
              <a:r>
                <a:rPr lang="en-US" sz="3600" dirty="0">
                  <a:solidFill>
                    <a:schemeClr val="tx1"/>
                  </a:solidFill>
                  <a:latin typeface="Avenir"/>
                  <a:ea typeface="Avenir"/>
                  <a:cs typeface="Avenir"/>
                  <a:sym typeface="Avenir"/>
                </a:rPr>
                <a:t>Students (G)</a:t>
              </a:r>
            </a:p>
          </p:txBody>
        </p:sp>
        <p:sp>
          <p:nvSpPr>
            <p:cNvPr id="570" name="Google Shape;570;p28"/>
            <p:cNvSpPr/>
            <p:nvPr/>
          </p:nvSpPr>
          <p:spPr>
            <a:xfrm rot="5400000">
              <a:off x="-280435" y="1861816"/>
              <a:ext cx="1869569" cy="1308698"/>
            </a:xfrm>
            <a:prstGeom prst="chevron">
              <a:avLst>
                <a:gd name="adj" fmla="val 50000"/>
              </a:avLst>
            </a:prstGeom>
            <a:solidFill>
              <a:srgbClr val="C5CDC7"/>
            </a:solidFill>
            <a:ln w="10775" cap="flat" cmpd="sng">
              <a:solidFill>
                <a:srgbClr val="D3461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71" name="Google Shape;571;p28"/>
            <p:cNvSpPr txBox="1"/>
            <p:nvPr/>
          </p:nvSpPr>
          <p:spPr>
            <a:xfrm>
              <a:off x="1" y="2235729"/>
              <a:ext cx="1308698" cy="5608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 smtClean="0">
                  <a:solidFill>
                    <a:schemeClr val="tx1"/>
                  </a:solidFill>
                  <a:latin typeface="Avenir"/>
                  <a:ea typeface="Avenir"/>
                  <a:cs typeface="Avenir"/>
                  <a:sym typeface="Avenir"/>
                </a:rPr>
                <a:t>Microbiology &amp; Immunology</a:t>
              </a:r>
              <a:endParaRPr sz="1600" b="1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2" name="Google Shape;572;p28"/>
            <p:cNvSpPr/>
            <p:nvPr/>
          </p:nvSpPr>
          <p:spPr>
            <a:xfrm rot="5400000">
              <a:off x="2378776" y="511302"/>
              <a:ext cx="1215220" cy="335537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10775" cap="flat" cmpd="sng">
              <a:solidFill>
                <a:srgbClr val="D3461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73" name="Google Shape;573;p28"/>
            <p:cNvSpPr txBox="1"/>
            <p:nvPr/>
          </p:nvSpPr>
          <p:spPr>
            <a:xfrm>
              <a:off x="1308698" y="1640702"/>
              <a:ext cx="3296054" cy="10965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8900" tIns="22225" rIns="22225" bIns="22225" anchor="ctr" anchorCtr="0">
              <a:noAutofit/>
            </a:bodyPr>
            <a:lstStyle/>
            <a:p>
              <a:pPr lvl="1">
                <a:lnSpc>
                  <a:spcPct val="90000"/>
                </a:lnSpc>
                <a:buClr>
                  <a:schemeClr val="lt1"/>
                </a:buClr>
                <a:buSzPts val="2400"/>
              </a:pPr>
              <a:r>
                <a:rPr lang="en-US" sz="3600" dirty="0" smtClean="0">
                  <a:solidFill>
                    <a:schemeClr val="tx1"/>
                  </a:solidFill>
                  <a:latin typeface="Avenir"/>
                  <a:ea typeface="Avenir"/>
                  <a:cs typeface="Avenir"/>
                  <a:sym typeface="Avenir"/>
                </a:rPr>
                <a:t>3 </a:t>
              </a:r>
              <a:r>
                <a:rPr lang="en-US" sz="3600" dirty="0">
                  <a:solidFill>
                    <a:schemeClr val="tx1"/>
                  </a:solidFill>
                  <a:latin typeface="Avenir"/>
                  <a:ea typeface="Avenir"/>
                  <a:cs typeface="Avenir"/>
                  <a:sym typeface="Avenir"/>
                </a:rPr>
                <a:t>Students (N)</a:t>
              </a:r>
            </a:p>
            <a:p>
              <a:pPr lvl="1">
                <a:lnSpc>
                  <a:spcPct val="90000"/>
                </a:lnSpc>
                <a:buClr>
                  <a:schemeClr val="lt1"/>
                </a:buClr>
                <a:buSzPts val="2400"/>
              </a:pPr>
              <a:r>
                <a:rPr lang="en-US" sz="3600" dirty="0" smtClean="0">
                  <a:solidFill>
                    <a:schemeClr val="tx1"/>
                  </a:solidFill>
                  <a:latin typeface="Avenir"/>
                  <a:ea typeface="Avenir"/>
                  <a:cs typeface="Avenir"/>
                  <a:sym typeface="Avenir"/>
                </a:rPr>
                <a:t>1 </a:t>
              </a:r>
              <a:r>
                <a:rPr lang="en-US" sz="3600" dirty="0">
                  <a:solidFill>
                    <a:schemeClr val="tx1"/>
                  </a:solidFill>
                  <a:latin typeface="Avenir"/>
                  <a:ea typeface="Avenir"/>
                  <a:cs typeface="Avenir"/>
                  <a:sym typeface="Avenir"/>
                </a:rPr>
                <a:t>Students (G)</a:t>
              </a: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9"/>
          <p:cNvSpPr txBox="1">
            <a:spLocks noGrp="1"/>
          </p:cNvSpPr>
          <p:nvPr>
            <p:ph type="title"/>
          </p:nvPr>
        </p:nvSpPr>
        <p:spPr>
          <a:xfrm>
            <a:off x="419964" y="176930"/>
            <a:ext cx="4317451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lvl="0">
              <a:buClr>
                <a:srgbClr val="FFFF00"/>
              </a:buClr>
              <a:buSzPct val="100000"/>
            </a:pPr>
            <a:r>
              <a:rPr lang="en-US" b="1" dirty="0" smtClean="0">
                <a:solidFill>
                  <a:srgbClr val="FFFF00"/>
                </a:solidFill>
              </a:rPr>
              <a:t>Registered </a:t>
            </a:r>
            <a:r>
              <a:rPr lang="en-US" b="1" dirty="0">
                <a:solidFill>
                  <a:srgbClr val="FFFF00"/>
                </a:solidFill>
              </a:rPr>
              <a:t>Student and graduates in </a:t>
            </a:r>
            <a:r>
              <a:rPr lang="en-US" b="1" dirty="0" smtClean="0">
                <a:solidFill>
                  <a:srgbClr val="FFFF00"/>
                </a:solidFill>
              </a:rPr>
              <a:t>Master in </a:t>
            </a:r>
            <a:r>
              <a:rPr lang="en-US" b="1" dirty="0">
                <a:solidFill>
                  <a:srgbClr val="FFFF00"/>
                </a:solidFill>
              </a:rPr>
              <a:t>Pharmaceutical Sciences</a:t>
            </a:r>
            <a:r>
              <a:rPr lang="ar-EG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in 2023-2024</a:t>
            </a:r>
            <a:endParaRPr dirty="0"/>
          </a:p>
        </p:txBody>
      </p:sp>
      <p:graphicFrame>
        <p:nvGraphicFramePr>
          <p:cNvPr id="579" name="Google Shape;579;p29"/>
          <p:cNvGraphicFramePr/>
          <p:nvPr>
            <p:extLst>
              <p:ext uri="{D42A27DB-BD31-4B8C-83A1-F6EECF244321}">
                <p14:modId xmlns:p14="http://schemas.microsoft.com/office/powerpoint/2010/main" val="889655131"/>
              </p:ext>
            </p:extLst>
          </p:nvPr>
        </p:nvGraphicFramePr>
        <p:xfrm>
          <a:off x="187569" y="2751832"/>
          <a:ext cx="11584489" cy="3708500"/>
        </p:xfrm>
        <a:graphic>
          <a:graphicData uri="http://schemas.openxmlformats.org/drawingml/2006/table">
            <a:tbl>
              <a:tblPr firstRow="1" bandRow="1">
                <a:noFill/>
                <a:tableStyleId>{C0CBABA2-102C-4D62-8DC5-421AFB375602}</a:tableStyleId>
              </a:tblPr>
              <a:tblGrid>
                <a:gridCol w="5580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7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5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02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0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 rowSpan="2"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b="1" u="none" strike="noStrike" cap="none" dirty="0"/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 smtClean="0"/>
                        <a:t>Department</a:t>
                      </a:r>
                      <a:endParaRPr dirty="0"/>
                    </a:p>
                  </a:txBody>
                  <a:tcPr marL="91450" marR="91450" marT="45725" marB="45725"/>
                </a:tc>
                <a:tc gridSpan="2"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 smtClean="0"/>
                        <a:t>New</a:t>
                      </a:r>
                      <a:r>
                        <a:rPr lang="ar-EG" sz="1800" b="1" u="none" strike="noStrike" cap="none" dirty="0" smtClean="0"/>
                        <a:t> </a:t>
                      </a:r>
                      <a:endParaRPr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 smtClean="0">
                          <a:solidFill>
                            <a:schemeClr val="dk1"/>
                          </a:solidFill>
                          <a:latin typeface="Avenir Next LT Pro Light"/>
                          <a:ea typeface="Avenir Next LT Pro Light"/>
                          <a:cs typeface="Avenir Next LT Pro Light"/>
                          <a:sym typeface="Avenir"/>
                        </a:rPr>
                        <a:t>Recipients</a:t>
                      </a:r>
                      <a:endParaRPr sz="1800" b="1" i="0" u="none" strike="noStrike" cap="none" dirty="0">
                        <a:solidFill>
                          <a:schemeClr val="dk1"/>
                        </a:solidFill>
                        <a:latin typeface="Avenir Next LT Pro Light"/>
                        <a:ea typeface="Avenir Next LT Pro Light"/>
                        <a:cs typeface="Avenir Next LT Pro Light"/>
                        <a:sym typeface="Arial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 smtClean="0">
                          <a:solidFill>
                            <a:schemeClr val="dk1"/>
                          </a:solidFill>
                        </a:rPr>
                        <a:t>Egyptian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 smtClean="0">
                          <a:solidFill>
                            <a:schemeClr val="dk1"/>
                          </a:solidFill>
                        </a:rPr>
                        <a:t>Foreign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 smtClean="0">
                          <a:solidFill>
                            <a:schemeClr val="dk1"/>
                          </a:solidFill>
                        </a:rPr>
                        <a:t>Egyptian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 smtClean="0">
                          <a:solidFill>
                            <a:schemeClr val="dk1"/>
                          </a:solidFill>
                        </a:rPr>
                        <a:t>Foreign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 smtClean="0"/>
                        <a:t>Pharmaceutics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18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1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10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0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 smtClean="0"/>
                        <a:t>Pharmaceutical Analytical Chemistry</a:t>
                      </a:r>
                      <a:endParaRPr sz="1800" b="1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6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0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1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0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 err="1" smtClean="0"/>
                        <a:t>Pharmacognosy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5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0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4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1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 smtClean="0"/>
                        <a:t>Biochemistry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4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0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2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0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 smtClean="0"/>
                        <a:t>Pharmaceutical Chemistry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8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0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4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0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 smtClean="0"/>
                        <a:t>Clinical Pharmacy &amp; Pharmacy Practice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19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0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4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0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 smtClean="0"/>
                        <a:t>Microbiology</a:t>
                      </a:r>
                      <a:r>
                        <a:rPr lang="en-US" sz="1800" b="1" u="none" strike="noStrike" cap="none" baseline="0" dirty="0" smtClean="0"/>
                        <a:t> &amp; Immunology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6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0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2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0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 smtClean="0"/>
                        <a:t>Pharmacology &amp; Toxicology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4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1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3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mtClean="0"/>
                        <a:t>0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80" name="Google Shape;580;p29" title="Man using a lapto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0866" y="0"/>
            <a:ext cx="6623914" cy="2188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3"/>
          <p:cNvGrpSpPr/>
          <p:nvPr/>
        </p:nvGrpSpPr>
        <p:grpSpPr>
          <a:xfrm>
            <a:off x="383781" y="265774"/>
            <a:ext cx="10918695" cy="6394436"/>
            <a:chOff x="0" y="92497"/>
            <a:chExt cx="9629331" cy="6394436"/>
          </a:xfrm>
        </p:grpSpPr>
        <p:sp>
          <p:nvSpPr>
            <p:cNvPr id="248" name="Google Shape;248;p3"/>
            <p:cNvSpPr/>
            <p:nvPr/>
          </p:nvSpPr>
          <p:spPr>
            <a:xfrm>
              <a:off x="5022701" y="2091928"/>
              <a:ext cx="3628645" cy="231072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04129"/>
                  </a:lnTo>
                  <a:lnTo>
                    <a:pt x="120000" y="104129"/>
                  </a:lnTo>
                  <a:lnTo>
                    <a:pt x="120000" y="120000"/>
                  </a:lnTo>
                </a:path>
              </a:pathLst>
            </a:custGeom>
            <a:noFill/>
            <a:ln w="10775" cap="flat" cmpd="sng">
              <a:solidFill>
                <a:srgbClr val="A7370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977984" y="2091928"/>
              <a:ext cx="4044717" cy="231072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104129"/>
                  </a:lnTo>
                  <a:lnTo>
                    <a:pt x="0" y="104129"/>
                  </a:lnTo>
                  <a:lnTo>
                    <a:pt x="0" y="120000"/>
                  </a:lnTo>
                </a:path>
              </a:pathLst>
            </a:custGeom>
            <a:noFill/>
            <a:ln w="10775" cap="flat" cmpd="sng">
              <a:solidFill>
                <a:srgbClr val="A7370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3955543" y="92497"/>
              <a:ext cx="2340909" cy="199943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l="-3999" r="-3999"/>
              </a:stretch>
            </a:blipFill>
            <a:ln w="107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5162245" y="2157521"/>
              <a:ext cx="2554505" cy="16940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 txBox="1"/>
            <p:nvPr/>
          </p:nvSpPr>
          <p:spPr>
            <a:xfrm>
              <a:off x="4836848" y="2076183"/>
              <a:ext cx="4044600" cy="169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0" algn="ctr"/>
              <a:r>
                <a:rPr lang="en-US" sz="3200" dirty="0" smtClean="0">
                  <a:solidFill>
                    <a:schemeClr val="tx1"/>
                  </a:solidFill>
                  <a:latin typeface="Times New Roman"/>
                  <a:ea typeface="Avenir"/>
                  <a:cs typeface="Times New Roman"/>
                  <a:sym typeface="Times New Roman"/>
                </a:rPr>
                <a:t> Assistant vice </a:t>
              </a:r>
              <a:r>
                <a:rPr lang="en-US" sz="3200" dirty="0">
                  <a:solidFill>
                    <a:schemeClr val="tx1"/>
                  </a:solidFill>
                  <a:latin typeface="Times New Roman"/>
                  <a:ea typeface="Avenir"/>
                  <a:cs typeface="Times New Roman"/>
                  <a:sym typeface="Times New Roman"/>
                </a:rPr>
                <a:t>dean for graduate studies and research</a:t>
              </a:r>
              <a:endParaRPr lang="en-US" sz="1800" dirty="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0" y="4402651"/>
              <a:ext cx="1955969" cy="1955969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l="-23999" r="-23999"/>
              </a:stretch>
            </a:blipFill>
            <a:ln w="107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5075698" y="4293626"/>
              <a:ext cx="2933953" cy="19559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 txBox="1"/>
            <p:nvPr/>
          </p:nvSpPr>
          <p:spPr>
            <a:xfrm>
              <a:off x="4836848" y="4530933"/>
              <a:ext cx="2934000" cy="195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1">
                <a:lnSpc>
                  <a:spcPct val="90000"/>
                </a:lnSpc>
              </a:pPr>
              <a:r>
                <a:rPr lang="en-US" sz="3200" dirty="0" smtClean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Secretariat vice dean for </a:t>
              </a:r>
              <a:r>
                <a:rPr lang="en-US" sz="3200" dirty="0">
                  <a:solidFill>
                    <a:schemeClr val="tx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graduate studies and research</a:t>
              </a:r>
              <a:endParaRPr lang="en-US" sz="3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Avenir"/>
              </a:endParaRPr>
            </a:p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7673362" y="4402651"/>
              <a:ext cx="1955969" cy="1955969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t="-2999" b="-2999"/>
              </a:stretch>
            </a:blipFill>
            <a:ln w="107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1869175" y="4255347"/>
              <a:ext cx="1775012" cy="19559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 txBox="1"/>
            <p:nvPr/>
          </p:nvSpPr>
          <p:spPr>
            <a:xfrm>
              <a:off x="1869175" y="4424817"/>
              <a:ext cx="2325978" cy="195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Avenir"/>
                  <a:cs typeface="Times New Roman" panose="02020603050405020304" pitchFamily="18" charset="0"/>
                  <a:sym typeface="Avenir"/>
                </a:rPr>
                <a:t>Post grade Office </a:t>
              </a:r>
              <a:endParaRPr sz="32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Avenir"/>
                <a:cs typeface="Times New Roman" panose="02020603050405020304" pitchFamily="18" charset="0"/>
                <a:sym typeface="Avenir"/>
              </a:endParaRPr>
            </a:p>
          </p:txBody>
        </p:sp>
      </p:grpSp>
      <p:sp>
        <p:nvSpPr>
          <p:cNvPr id="259" name="Google Shape;259;p3"/>
          <p:cNvSpPr/>
          <p:nvPr/>
        </p:nvSpPr>
        <p:spPr>
          <a:xfrm>
            <a:off x="7315200" y="0"/>
            <a:ext cx="5051612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smtClean="0">
                <a:solidFill>
                  <a:srgbClr val="FFFF00"/>
                </a:solidFill>
                <a:latin typeface="Times New Roman"/>
                <a:ea typeface="Avenir"/>
                <a:cs typeface="Times New Roman"/>
                <a:sym typeface="Times New Roman"/>
              </a:rPr>
              <a:t>Function Structure</a:t>
            </a:r>
            <a:endParaRPr sz="5400" b="1" i="0" u="none" strike="noStrike" cap="none" dirty="0">
              <a:solidFill>
                <a:srgbClr val="FFFF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260" name="Google Shape;260;p3"/>
          <p:cNvCxnSpPr/>
          <p:nvPr/>
        </p:nvCxnSpPr>
        <p:spPr>
          <a:xfrm rot="10800000">
            <a:off x="4080430" y="3043712"/>
            <a:ext cx="1762699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1" name="Google Shape;261;p3"/>
          <p:cNvSpPr/>
          <p:nvPr/>
        </p:nvSpPr>
        <p:spPr>
          <a:xfrm>
            <a:off x="2586069" y="2210999"/>
            <a:ext cx="1375240" cy="1665425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 l="-3999" r="-3999"/>
            </a:stretch>
          </a:blipFill>
          <a:ln w="107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62" name="Google Shape;262;p3"/>
          <p:cNvSpPr txBox="1"/>
          <p:nvPr/>
        </p:nvSpPr>
        <p:spPr>
          <a:xfrm>
            <a:off x="1144122" y="277696"/>
            <a:ext cx="33726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tx1"/>
                </a:solidFill>
                <a:latin typeface="Times New Roman"/>
                <a:ea typeface="Avenir"/>
                <a:cs typeface="Times New Roman"/>
                <a:sym typeface="Times New Roman"/>
              </a:rPr>
              <a:t>Vice dean for graduate studies and research</a:t>
            </a:r>
            <a:endParaRPr sz="1800" i="0" u="none" strike="noStrike" cap="none" dirty="0">
              <a:solidFill>
                <a:schemeClr val="tx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"/>
          <p:cNvSpPr/>
          <p:nvPr/>
        </p:nvSpPr>
        <p:spPr>
          <a:xfrm>
            <a:off x="2583444" y="3985596"/>
            <a:ext cx="1099337" cy="859055"/>
          </a:xfrm>
          <a:prstGeom prst="hexagon">
            <a:avLst>
              <a:gd name="adj" fmla="val 28900"/>
              <a:gd name="vf" fmla="val 115470"/>
            </a:avLst>
          </a:prstGeom>
          <a:solidFill>
            <a:srgbClr val="DFB3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6353095" y="4103833"/>
            <a:ext cx="1099337" cy="859055"/>
          </a:xfrm>
          <a:prstGeom prst="hexagon">
            <a:avLst>
              <a:gd name="adj" fmla="val 28900"/>
              <a:gd name="vf" fmla="val 115470"/>
            </a:avLst>
          </a:prstGeom>
          <a:solidFill>
            <a:srgbClr val="DFB3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10021066" y="3848796"/>
            <a:ext cx="1099337" cy="859055"/>
          </a:xfrm>
          <a:prstGeom prst="hexagon">
            <a:avLst>
              <a:gd name="adj" fmla="val 28900"/>
              <a:gd name="vf" fmla="val 115470"/>
            </a:avLst>
          </a:prstGeom>
          <a:solidFill>
            <a:srgbClr val="DFB3A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1" name="Google Shape;271;p4"/>
          <p:cNvSpPr txBox="1">
            <a:spLocks noGrp="1"/>
          </p:cNvSpPr>
          <p:nvPr>
            <p:ph type="body" idx="1"/>
          </p:nvPr>
        </p:nvSpPr>
        <p:spPr>
          <a:xfrm>
            <a:off x="1711243" y="2287435"/>
            <a:ext cx="8769514" cy="3768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0" bIns="0" anchor="t" anchorCtr="0">
            <a:noAutofit/>
          </a:bodyPr>
          <a:lstStyle/>
          <a:p>
            <a:pPr marL="283464" lvl="0" indent="-16916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283464" lvl="0" indent="-16916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272" name="Google Shape;272;p4"/>
          <p:cNvSpPr txBox="1"/>
          <p:nvPr/>
        </p:nvSpPr>
        <p:spPr>
          <a:xfrm>
            <a:off x="735724" y="298591"/>
            <a:ext cx="11003558" cy="136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ar-EG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cs typeface="+mj-cs"/>
              </a:rPr>
              <a:t>Sub -</a:t>
            </a:r>
            <a:r>
              <a:rPr lang="ar-EG" altLang="ar-EG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cs typeface="+mj-cs"/>
              </a:rPr>
              <a:t> Committees of the Graduate Studies Committee </a:t>
            </a:r>
          </a:p>
        </p:txBody>
      </p:sp>
      <p:grpSp>
        <p:nvGrpSpPr>
          <p:cNvPr id="273" name="Google Shape;273;p4"/>
          <p:cNvGrpSpPr/>
          <p:nvPr/>
        </p:nvGrpSpPr>
        <p:grpSpPr>
          <a:xfrm>
            <a:off x="546345" y="1460749"/>
            <a:ext cx="3732443" cy="4464333"/>
            <a:chOff x="2922598" y="984531"/>
            <a:chExt cx="4885621" cy="6154256"/>
          </a:xfrm>
        </p:grpSpPr>
        <p:sp>
          <p:nvSpPr>
            <p:cNvPr id="274" name="Google Shape;274;p4"/>
            <p:cNvSpPr/>
            <p:nvPr/>
          </p:nvSpPr>
          <p:spPr>
            <a:xfrm>
              <a:off x="2922598" y="984531"/>
              <a:ext cx="2006282" cy="6130510"/>
            </a:xfrm>
            <a:custGeom>
              <a:avLst/>
              <a:gdLst/>
              <a:ahLst/>
              <a:cxnLst/>
              <a:rect l="l" t="t" r="r" b="b"/>
              <a:pathLst>
                <a:path w="3459929" h="2992729" extrusionOk="0">
                  <a:moveTo>
                    <a:pt x="0" y="1496365"/>
                  </a:moveTo>
                  <a:lnTo>
                    <a:pt x="855023" y="1"/>
                  </a:lnTo>
                  <a:lnTo>
                    <a:pt x="2604906" y="1"/>
                  </a:lnTo>
                  <a:lnTo>
                    <a:pt x="3459929" y="1496365"/>
                  </a:lnTo>
                  <a:lnTo>
                    <a:pt x="2604906" y="2992728"/>
                  </a:lnTo>
                  <a:lnTo>
                    <a:pt x="855023" y="2992728"/>
                  </a:lnTo>
                  <a:lnTo>
                    <a:pt x="0" y="1496365"/>
                  </a:lnTo>
                  <a:close/>
                </a:path>
              </a:pathLst>
            </a:custGeom>
            <a:solidFill>
              <a:srgbClr val="E92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"/>
            <p:cNvSpPr txBox="1"/>
            <p:nvPr/>
          </p:nvSpPr>
          <p:spPr>
            <a:xfrm rot="16200000">
              <a:off x="914027" y="3070391"/>
              <a:ext cx="6130510" cy="20062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6975" tIns="569575" rIns="646975" bIns="569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3600"/>
                <a:buFont typeface="Times New Roman"/>
                <a:buNone/>
              </a:pPr>
              <a:r>
                <a:rPr lang="en-US" sz="3600" b="1" dirty="0" smtClean="0">
                  <a:solidFill>
                    <a:srgbClr val="0C0C0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Post grade Committee</a:t>
              </a:r>
              <a:endParaRPr sz="3600" b="1" dirty="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5802595" y="2612587"/>
              <a:ext cx="1305602" cy="1124915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DFB3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4945447" y="1040322"/>
              <a:ext cx="2797113" cy="1967679"/>
            </a:xfrm>
            <a:custGeom>
              <a:avLst/>
              <a:gdLst/>
              <a:ahLst/>
              <a:cxnLst/>
              <a:rect l="l" t="t" r="r" b="b"/>
              <a:pathLst>
                <a:path w="2835036" h="2453030" extrusionOk="0">
                  <a:moveTo>
                    <a:pt x="0" y="1226515"/>
                  </a:moveTo>
                  <a:lnTo>
                    <a:pt x="700831" y="1"/>
                  </a:lnTo>
                  <a:lnTo>
                    <a:pt x="2134205" y="1"/>
                  </a:lnTo>
                  <a:lnTo>
                    <a:pt x="2835036" y="1226515"/>
                  </a:lnTo>
                  <a:lnTo>
                    <a:pt x="2134205" y="2453029"/>
                  </a:lnTo>
                  <a:lnTo>
                    <a:pt x="700831" y="2453029"/>
                  </a:lnTo>
                  <a:lnTo>
                    <a:pt x="0" y="1226515"/>
                  </a:lnTo>
                  <a:close/>
                </a:path>
              </a:pathLst>
            </a:custGeom>
            <a:solidFill>
              <a:srgbClr val="E92A00"/>
            </a:solidFill>
            <a:ln>
              <a:noFill/>
            </a:ln>
          </p:spPr>
          <p:txBody>
            <a:bodyPr spcFirstLastPara="1" wrap="square" lIns="646975" tIns="569575" rIns="646975" bIns="569575" anchor="ctr" anchorCtr="0">
              <a:no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en-US" b="1" dirty="0" smtClean="0">
                  <a:solidFill>
                    <a:schemeClr val="bg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Libraries </a:t>
              </a:r>
              <a:r>
                <a:rPr lang="en-US" b="1" dirty="0">
                  <a:solidFill>
                    <a:schemeClr val="bg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Committee</a:t>
              </a:r>
              <a:endParaRPr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4862758" y="3267521"/>
              <a:ext cx="2945461" cy="1634791"/>
            </a:xfrm>
            <a:custGeom>
              <a:avLst/>
              <a:gdLst/>
              <a:ahLst/>
              <a:cxnLst/>
              <a:rect l="l" t="t" r="r" b="b"/>
              <a:pathLst>
                <a:path w="2835036" h="2453030" extrusionOk="0">
                  <a:moveTo>
                    <a:pt x="0" y="1226515"/>
                  </a:moveTo>
                  <a:lnTo>
                    <a:pt x="700831" y="1"/>
                  </a:lnTo>
                  <a:lnTo>
                    <a:pt x="2134205" y="1"/>
                  </a:lnTo>
                  <a:lnTo>
                    <a:pt x="2835036" y="1226515"/>
                  </a:lnTo>
                  <a:lnTo>
                    <a:pt x="2134205" y="2453029"/>
                  </a:lnTo>
                  <a:lnTo>
                    <a:pt x="700831" y="2453029"/>
                  </a:lnTo>
                  <a:lnTo>
                    <a:pt x="0" y="1226515"/>
                  </a:lnTo>
                  <a:close/>
                </a:path>
              </a:pathLst>
            </a:custGeom>
            <a:solidFill>
              <a:srgbClr val="E92A00"/>
            </a:solidFill>
            <a:ln>
              <a:noFill/>
            </a:ln>
          </p:spPr>
          <p:txBody>
            <a:bodyPr spcFirstLastPara="1" wrap="square" lIns="646975" tIns="569575" rIns="646975" bIns="569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 smtClean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Faculty Awards Committee</a:t>
              </a:r>
              <a:endParaRPr sz="1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79" name="Google Shape;279;p4"/>
          <p:cNvGrpSpPr/>
          <p:nvPr/>
        </p:nvGrpSpPr>
        <p:grpSpPr>
          <a:xfrm>
            <a:off x="3746804" y="1457879"/>
            <a:ext cx="4391255" cy="2737473"/>
            <a:chOff x="2629166" y="1437664"/>
            <a:chExt cx="5215171" cy="3584664"/>
          </a:xfrm>
        </p:grpSpPr>
        <p:sp>
          <p:nvSpPr>
            <p:cNvPr id="280" name="Google Shape;280;p4"/>
            <p:cNvSpPr/>
            <p:nvPr/>
          </p:nvSpPr>
          <p:spPr>
            <a:xfrm>
              <a:off x="2629166" y="2443306"/>
              <a:ext cx="3013717" cy="1856521"/>
            </a:xfrm>
            <a:custGeom>
              <a:avLst/>
              <a:gdLst/>
              <a:ahLst/>
              <a:cxnLst/>
              <a:rect l="l" t="t" r="r" b="b"/>
              <a:pathLst>
                <a:path w="3459929" h="2992729" extrusionOk="0">
                  <a:moveTo>
                    <a:pt x="0" y="1496365"/>
                  </a:moveTo>
                  <a:lnTo>
                    <a:pt x="855023" y="1"/>
                  </a:lnTo>
                  <a:lnTo>
                    <a:pt x="2604906" y="1"/>
                  </a:lnTo>
                  <a:lnTo>
                    <a:pt x="3459929" y="1496365"/>
                  </a:lnTo>
                  <a:lnTo>
                    <a:pt x="2604906" y="2992728"/>
                  </a:lnTo>
                  <a:lnTo>
                    <a:pt x="855023" y="2992728"/>
                  </a:lnTo>
                  <a:lnTo>
                    <a:pt x="0" y="1496365"/>
                  </a:lnTo>
                  <a:close/>
                </a:path>
              </a:pathLst>
            </a:custGeom>
            <a:solidFill>
              <a:srgbClr val="E92A00"/>
            </a:solidFill>
            <a:ln>
              <a:noFill/>
            </a:ln>
          </p:spPr>
          <p:txBody>
            <a:bodyPr spcFirstLastPara="1" wrap="square" lIns="646975" tIns="569575" rIns="646975" bIns="569575" anchor="ctr" anchorCtr="0">
              <a:no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en-US" sz="2000" b="1" dirty="0" smtClean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Staff </a:t>
              </a:r>
              <a:r>
                <a:rPr lang="en-US" sz="2000" b="1" dirty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Awards Committee</a:t>
              </a:r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5621565" y="2894888"/>
              <a:ext cx="1305602" cy="1124915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DFB3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4985841" y="1437664"/>
              <a:ext cx="2858496" cy="1876985"/>
            </a:xfrm>
            <a:custGeom>
              <a:avLst/>
              <a:gdLst/>
              <a:ahLst/>
              <a:cxnLst/>
              <a:rect l="l" t="t" r="r" b="b"/>
              <a:pathLst>
                <a:path w="2835036" h="2453030" extrusionOk="0">
                  <a:moveTo>
                    <a:pt x="0" y="1226515"/>
                  </a:moveTo>
                  <a:lnTo>
                    <a:pt x="700831" y="1"/>
                  </a:lnTo>
                  <a:lnTo>
                    <a:pt x="2134205" y="1"/>
                  </a:lnTo>
                  <a:lnTo>
                    <a:pt x="2835036" y="1226515"/>
                  </a:lnTo>
                  <a:lnTo>
                    <a:pt x="2134205" y="2453029"/>
                  </a:lnTo>
                  <a:lnTo>
                    <a:pt x="700831" y="2453029"/>
                  </a:lnTo>
                  <a:lnTo>
                    <a:pt x="0" y="1226515"/>
                  </a:lnTo>
                  <a:close/>
                </a:path>
              </a:pathLst>
            </a:custGeom>
            <a:solidFill>
              <a:srgbClr val="E92A00"/>
            </a:solidFill>
            <a:ln>
              <a:noFill/>
            </a:ln>
          </p:spPr>
          <p:txBody>
            <a:bodyPr spcFirstLastPara="1" wrap="square" lIns="646975" tIns="569575" rIns="646975" bIns="569575" anchor="ctr" anchorCtr="0">
              <a:no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en-US" altLang="ar-EG" sz="1800" dirty="0">
                  <a:solidFill>
                    <a:srgbClr val="E8EAED"/>
                  </a:solidFill>
                  <a:latin typeface="inherit"/>
                  <a:cs typeface="+mj-cs"/>
                </a:rPr>
                <a:t>S</a:t>
              </a:r>
              <a:r>
                <a:rPr lang="ar-EG" altLang="ar-EG" sz="1800" dirty="0">
                  <a:solidFill>
                    <a:srgbClr val="E8EAED"/>
                  </a:solidFill>
                  <a:latin typeface="inherit"/>
                  <a:cs typeface="+mj-cs"/>
                </a:rPr>
                <a:t>upport fund Scientific </a:t>
              </a:r>
              <a:r>
                <a:rPr lang="ar-EG" altLang="ar-EG" sz="1800" dirty="0" smtClean="0">
                  <a:solidFill>
                    <a:srgbClr val="E8EAED"/>
                  </a:solidFill>
                  <a:latin typeface="inherit"/>
                  <a:cs typeface="+mj-cs"/>
                </a:rPr>
                <a:t>Research</a:t>
              </a:r>
              <a:r>
                <a:rPr lang="en-US" altLang="ar-EG" sz="1800" dirty="0" smtClean="0">
                  <a:solidFill>
                    <a:srgbClr val="E8EAED"/>
                  </a:solidFill>
                  <a:latin typeface="inherit"/>
                  <a:cs typeface="+mj-cs"/>
                </a:rPr>
                <a:t> Committee</a:t>
              </a:r>
              <a:endParaRPr sz="1800" b="1" dirty="0">
                <a:solidFill>
                  <a:schemeClr val="lt1"/>
                </a:solidFill>
                <a:latin typeface="Times New Roman"/>
                <a:ea typeface="Times New Roman"/>
                <a:cs typeface="+mj-cs"/>
                <a:sym typeface="Times New Roman"/>
              </a:endParaRPr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4985841" y="3488717"/>
              <a:ext cx="2632829" cy="1533611"/>
            </a:xfrm>
            <a:custGeom>
              <a:avLst/>
              <a:gdLst/>
              <a:ahLst/>
              <a:cxnLst/>
              <a:rect l="l" t="t" r="r" b="b"/>
              <a:pathLst>
                <a:path w="2835036" h="2453030" extrusionOk="0">
                  <a:moveTo>
                    <a:pt x="0" y="1226515"/>
                  </a:moveTo>
                  <a:lnTo>
                    <a:pt x="700831" y="1"/>
                  </a:lnTo>
                  <a:lnTo>
                    <a:pt x="2134205" y="1"/>
                  </a:lnTo>
                  <a:lnTo>
                    <a:pt x="2835036" y="1226515"/>
                  </a:lnTo>
                  <a:lnTo>
                    <a:pt x="2134205" y="2453029"/>
                  </a:lnTo>
                  <a:lnTo>
                    <a:pt x="700831" y="2453029"/>
                  </a:lnTo>
                  <a:lnTo>
                    <a:pt x="0" y="1226515"/>
                  </a:lnTo>
                  <a:close/>
                </a:path>
              </a:pathLst>
            </a:custGeom>
            <a:solidFill>
              <a:srgbClr val="E92A00"/>
            </a:solidFill>
            <a:ln>
              <a:noFill/>
            </a:ln>
          </p:spPr>
          <p:txBody>
            <a:bodyPr spcFirstLastPara="1" wrap="square" lIns="646975" tIns="569575" rIns="646975" bIns="569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 smtClean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Mandatory leave Committee</a:t>
              </a:r>
              <a:endParaRPr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84" name="Google Shape;284;p4"/>
          <p:cNvGrpSpPr/>
          <p:nvPr/>
        </p:nvGrpSpPr>
        <p:grpSpPr>
          <a:xfrm>
            <a:off x="7514261" y="1571766"/>
            <a:ext cx="4196356" cy="2733854"/>
            <a:chOff x="2639710" y="1293088"/>
            <a:chExt cx="4983703" cy="3579926"/>
          </a:xfrm>
        </p:grpSpPr>
        <p:sp>
          <p:nvSpPr>
            <p:cNvPr id="285" name="Google Shape;285;p4"/>
            <p:cNvSpPr/>
            <p:nvPr/>
          </p:nvSpPr>
          <p:spPr>
            <a:xfrm>
              <a:off x="2639710" y="2196608"/>
              <a:ext cx="2832642" cy="1856521"/>
            </a:xfrm>
            <a:custGeom>
              <a:avLst/>
              <a:gdLst/>
              <a:ahLst/>
              <a:cxnLst/>
              <a:rect l="l" t="t" r="r" b="b"/>
              <a:pathLst>
                <a:path w="3459929" h="2992729" extrusionOk="0">
                  <a:moveTo>
                    <a:pt x="0" y="1496365"/>
                  </a:moveTo>
                  <a:lnTo>
                    <a:pt x="855023" y="1"/>
                  </a:lnTo>
                  <a:lnTo>
                    <a:pt x="2604906" y="1"/>
                  </a:lnTo>
                  <a:lnTo>
                    <a:pt x="3459929" y="1496365"/>
                  </a:lnTo>
                  <a:lnTo>
                    <a:pt x="2604906" y="2992728"/>
                  </a:lnTo>
                  <a:lnTo>
                    <a:pt x="855023" y="2992728"/>
                  </a:lnTo>
                  <a:lnTo>
                    <a:pt x="0" y="1496365"/>
                  </a:lnTo>
                  <a:close/>
                </a:path>
              </a:pathLst>
            </a:custGeom>
            <a:solidFill>
              <a:srgbClr val="E92A00"/>
            </a:solidFill>
            <a:ln>
              <a:noFill/>
            </a:ln>
          </p:spPr>
          <p:txBody>
            <a:bodyPr spcFirstLastPara="1" wrap="square" lIns="646975" tIns="569575" rIns="646975" bIns="569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 smtClean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Interdisciplinary</a:t>
              </a:r>
              <a:r>
                <a:rPr lang="en-US" sz="1600" b="1" dirty="0" smtClean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programs Committee</a:t>
              </a:r>
              <a:endParaRPr sz="16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5556181" y="2595729"/>
              <a:ext cx="1305602" cy="1124915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DFB3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4883452" y="1293088"/>
              <a:ext cx="2739961" cy="1876985"/>
            </a:xfrm>
            <a:custGeom>
              <a:avLst/>
              <a:gdLst/>
              <a:ahLst/>
              <a:cxnLst/>
              <a:rect l="l" t="t" r="r" b="b"/>
              <a:pathLst>
                <a:path w="2835036" h="2453030" extrusionOk="0">
                  <a:moveTo>
                    <a:pt x="0" y="1226515"/>
                  </a:moveTo>
                  <a:lnTo>
                    <a:pt x="700831" y="1"/>
                  </a:lnTo>
                  <a:lnTo>
                    <a:pt x="2134205" y="1"/>
                  </a:lnTo>
                  <a:lnTo>
                    <a:pt x="2835036" y="1226515"/>
                  </a:lnTo>
                  <a:lnTo>
                    <a:pt x="2134205" y="2453029"/>
                  </a:lnTo>
                  <a:lnTo>
                    <a:pt x="700831" y="2453029"/>
                  </a:lnTo>
                  <a:lnTo>
                    <a:pt x="0" y="1226515"/>
                  </a:lnTo>
                  <a:close/>
                </a:path>
              </a:pathLst>
            </a:custGeom>
            <a:solidFill>
              <a:srgbClr val="E92A00"/>
            </a:solidFill>
            <a:ln>
              <a:noFill/>
            </a:ln>
          </p:spPr>
          <p:txBody>
            <a:bodyPr spcFirstLastPara="1" wrap="square" lIns="646975" tIns="569575" rIns="646975" bIns="569575" anchor="ctr" anchorCtr="0">
              <a:no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ar-EG" altLang="ar-EG" sz="1600" dirty="0">
                  <a:solidFill>
                    <a:srgbClr val="E8EAED"/>
                  </a:solidFill>
                  <a:latin typeface="inherit"/>
                  <a:cs typeface="+mj-cs"/>
                </a:rPr>
                <a:t>Ethics Committee </a:t>
              </a:r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4904651" y="3339403"/>
              <a:ext cx="2663186" cy="1533611"/>
            </a:xfrm>
            <a:custGeom>
              <a:avLst/>
              <a:gdLst/>
              <a:ahLst/>
              <a:cxnLst/>
              <a:rect l="l" t="t" r="r" b="b"/>
              <a:pathLst>
                <a:path w="2835036" h="2453030" extrusionOk="0">
                  <a:moveTo>
                    <a:pt x="0" y="1226515"/>
                  </a:moveTo>
                  <a:lnTo>
                    <a:pt x="700831" y="1"/>
                  </a:lnTo>
                  <a:lnTo>
                    <a:pt x="2134205" y="1"/>
                  </a:lnTo>
                  <a:lnTo>
                    <a:pt x="2835036" y="1226515"/>
                  </a:lnTo>
                  <a:lnTo>
                    <a:pt x="2134205" y="2453029"/>
                  </a:lnTo>
                  <a:lnTo>
                    <a:pt x="700831" y="2453029"/>
                  </a:lnTo>
                  <a:lnTo>
                    <a:pt x="0" y="1226515"/>
                  </a:lnTo>
                  <a:close/>
                </a:path>
              </a:pathLst>
            </a:custGeom>
            <a:solidFill>
              <a:srgbClr val="E92A00"/>
            </a:solidFill>
            <a:ln>
              <a:noFill/>
            </a:ln>
          </p:spPr>
          <p:txBody>
            <a:bodyPr spcFirstLastPara="1" wrap="square" lIns="646975" tIns="569575" rIns="646975" bIns="569575" anchor="ctr" anchorCtr="0">
              <a:noAutofit/>
            </a:bodyPr>
            <a:lstStyle/>
            <a:p>
              <a:pPr algn="ctr"/>
              <a:r>
                <a:rPr lang="en-US" b="1" dirty="0" smtClean="0">
                  <a:cs typeface="+mj-cs"/>
                </a:rPr>
                <a:t>IACUC</a:t>
              </a:r>
              <a:r>
                <a:rPr lang="en-US" dirty="0" smtClean="0">
                  <a:cs typeface="+mj-cs"/>
                </a:rPr>
                <a:t> </a:t>
              </a:r>
              <a:r>
                <a:rPr lang="en-US" b="1" dirty="0" smtClean="0">
                  <a:cs typeface="+mj-cs"/>
                </a:rPr>
                <a:t>Committee</a:t>
              </a:r>
              <a:endParaRPr lang="en-US" dirty="0">
                <a:cs typeface="+mj-cs"/>
              </a:endParaRPr>
            </a:p>
          </p:txBody>
        </p:sp>
      </p:grpSp>
      <p:sp>
        <p:nvSpPr>
          <p:cNvPr id="289" name="Google Shape;289;p4"/>
          <p:cNvSpPr/>
          <p:nvPr/>
        </p:nvSpPr>
        <p:spPr>
          <a:xfrm>
            <a:off x="1818491" y="4507327"/>
            <a:ext cx="2701392" cy="1417755"/>
          </a:xfrm>
          <a:custGeom>
            <a:avLst/>
            <a:gdLst/>
            <a:ahLst/>
            <a:cxnLst/>
            <a:rect l="l" t="t" r="r" b="b"/>
            <a:pathLst>
              <a:path w="3459929" h="2992729" extrusionOk="0">
                <a:moveTo>
                  <a:pt x="0" y="1496365"/>
                </a:moveTo>
                <a:lnTo>
                  <a:pt x="855023" y="1"/>
                </a:lnTo>
                <a:lnTo>
                  <a:pt x="2604906" y="1"/>
                </a:lnTo>
                <a:lnTo>
                  <a:pt x="3459929" y="1496365"/>
                </a:lnTo>
                <a:lnTo>
                  <a:pt x="2604906" y="2992728"/>
                </a:lnTo>
                <a:lnTo>
                  <a:pt x="855023" y="2992728"/>
                </a:lnTo>
                <a:lnTo>
                  <a:pt x="0" y="1496365"/>
                </a:lnTo>
                <a:close/>
              </a:path>
            </a:pathLst>
          </a:custGeom>
          <a:solidFill>
            <a:srgbClr val="E92A00"/>
          </a:solidFill>
          <a:ln>
            <a:noFill/>
          </a:ln>
        </p:spPr>
        <p:txBody>
          <a:bodyPr spcFirstLastPara="1" wrap="square" lIns="646975" tIns="569575" rIns="646975" bIns="5695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Complaints and Suggestions Committee</a:t>
            </a:r>
            <a:endParaRPr sz="20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0" name="Google Shape;290;p4"/>
          <p:cNvSpPr/>
          <p:nvPr/>
        </p:nvSpPr>
        <p:spPr>
          <a:xfrm>
            <a:off x="9527666" y="4533360"/>
            <a:ext cx="2182951" cy="1325093"/>
          </a:xfrm>
          <a:custGeom>
            <a:avLst/>
            <a:gdLst/>
            <a:ahLst/>
            <a:cxnLst/>
            <a:rect l="l" t="t" r="r" b="b"/>
            <a:pathLst>
              <a:path w="2835036" h="2453030" extrusionOk="0">
                <a:moveTo>
                  <a:pt x="0" y="1226515"/>
                </a:moveTo>
                <a:lnTo>
                  <a:pt x="700831" y="1"/>
                </a:lnTo>
                <a:lnTo>
                  <a:pt x="2134205" y="1"/>
                </a:lnTo>
                <a:lnTo>
                  <a:pt x="2835036" y="1226515"/>
                </a:lnTo>
                <a:lnTo>
                  <a:pt x="2134205" y="2453029"/>
                </a:lnTo>
                <a:lnTo>
                  <a:pt x="700831" y="2453029"/>
                </a:lnTo>
                <a:lnTo>
                  <a:pt x="0" y="1226515"/>
                </a:lnTo>
                <a:close/>
              </a:path>
            </a:pathLst>
          </a:custGeom>
          <a:solidFill>
            <a:srgbClr val="E92A00"/>
          </a:solidFill>
          <a:ln>
            <a:noFill/>
          </a:ln>
        </p:spPr>
        <p:txBody>
          <a:bodyPr spcFirstLastPara="1" wrap="square" lIns="646975" tIns="569575" rIns="646975" bIns="5695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College magazine Board of Directors</a:t>
            </a:r>
            <a:endParaRPr sz="16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1" name="Google Shape;291;p4"/>
          <p:cNvSpPr/>
          <p:nvPr/>
        </p:nvSpPr>
        <p:spPr>
          <a:xfrm>
            <a:off x="5565862" y="4408799"/>
            <a:ext cx="2726896" cy="1433383"/>
          </a:xfrm>
          <a:custGeom>
            <a:avLst/>
            <a:gdLst/>
            <a:ahLst/>
            <a:cxnLst/>
            <a:rect l="l" t="t" r="r" b="b"/>
            <a:pathLst>
              <a:path w="2835036" h="2453030" extrusionOk="0">
                <a:moveTo>
                  <a:pt x="0" y="1226515"/>
                </a:moveTo>
                <a:lnTo>
                  <a:pt x="700831" y="1"/>
                </a:lnTo>
                <a:lnTo>
                  <a:pt x="2134205" y="1"/>
                </a:lnTo>
                <a:lnTo>
                  <a:pt x="2835036" y="1226515"/>
                </a:lnTo>
                <a:lnTo>
                  <a:pt x="2134205" y="2453029"/>
                </a:lnTo>
                <a:lnTo>
                  <a:pt x="700831" y="2453029"/>
                </a:lnTo>
                <a:lnTo>
                  <a:pt x="0" y="1226515"/>
                </a:lnTo>
                <a:close/>
              </a:path>
            </a:pathLst>
          </a:custGeom>
          <a:solidFill>
            <a:srgbClr val="E92A00"/>
          </a:solidFill>
          <a:ln>
            <a:noFill/>
          </a:ln>
        </p:spPr>
        <p:txBody>
          <a:bodyPr spcFirstLastPara="1" wrap="square" lIns="646975" tIns="569575" rIns="646975" bIns="5695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Continuing Education Committee</a:t>
            </a:r>
            <a:endParaRPr sz="20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"/>
          <p:cNvSpPr txBox="1">
            <a:spLocks noGrp="1"/>
          </p:cNvSpPr>
          <p:nvPr>
            <p:ph type="body" idx="2"/>
          </p:nvPr>
        </p:nvSpPr>
        <p:spPr>
          <a:xfrm>
            <a:off x="6172200" y="3821969"/>
            <a:ext cx="5325035" cy="2705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en-US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In 2023 -2024 were received for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University Appreciation Award </a:t>
            </a:r>
            <a:r>
              <a:rPr lang="en-US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“Mrs. Prof. Dr.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Hala</a:t>
            </a:r>
            <a:r>
              <a:rPr lang="en-US" sz="2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Mostafa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Hammoda</a:t>
            </a:r>
            <a:r>
              <a:rPr lang="en-US" sz="2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– Professor at the Department of </a:t>
            </a:r>
            <a:r>
              <a:rPr lang="en-US" sz="2400" b="1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Pharmacognosy</a:t>
            </a:r>
            <a:r>
              <a:rPr lang="en-US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and Vice dean for Graduate Studies and Research” 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9" name="Google Shape;299;p5"/>
          <p:cNvSpPr/>
          <p:nvPr/>
        </p:nvSpPr>
        <p:spPr>
          <a:xfrm>
            <a:off x="656936" y="692806"/>
            <a:ext cx="1021735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ar-EG" altLang="ar-EG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cs typeface="+mj-cs"/>
              </a:rPr>
              <a:t>Award-winning faculty </a:t>
            </a:r>
            <a:r>
              <a:rPr lang="en-US" altLang="ar-EG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cs typeface="+mj-cs"/>
              </a:rPr>
              <a:t>Members</a:t>
            </a:r>
            <a:endParaRPr lang="ar-EG" altLang="ar-EG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  <a:cs typeface="+mj-cs"/>
            </a:endParaRPr>
          </a:p>
        </p:txBody>
      </p:sp>
      <p:sp>
        <p:nvSpPr>
          <p:cNvPr id="300" name="Google Shape;300;p5"/>
          <p:cNvSpPr/>
          <p:nvPr/>
        </p:nvSpPr>
        <p:spPr>
          <a:xfrm>
            <a:off x="7747042" y="1523762"/>
            <a:ext cx="3461657" cy="2298207"/>
          </a:xfrm>
          <a:prstGeom prst="curvedLeftArrow">
            <a:avLst>
              <a:gd name="adj1" fmla="val 35193"/>
              <a:gd name="adj2" fmla="val 50000"/>
              <a:gd name="adj3" fmla="val 25000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1077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200" b="1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rPr>
              <a:t>Awards</a:t>
            </a:r>
            <a:endParaRPr sz="3200" b="1">
              <a:solidFill>
                <a:srgbClr val="FFFF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56937" y="1523762"/>
            <a:ext cx="5368014" cy="4566370"/>
          </a:xfrm>
        </p:spPr>
        <p:txBody>
          <a:bodyPr/>
          <a:lstStyle/>
          <a:p>
            <a:pPr algn="just"/>
            <a:r>
              <a:rPr lang="en-US" dirty="0" smtClean="0"/>
              <a:t>Examination of teaching staff files applying for any awards , in 2023-2024 were nominated for :</a:t>
            </a:r>
          </a:p>
          <a:p>
            <a:pPr marL="514350" indent="-285750" algn="just">
              <a:buFont typeface="Wingdings" panose="05000000000000000000" pitchFamily="2" charset="2"/>
              <a:buChar char="ü"/>
            </a:pP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First: 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The 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j-cs"/>
                <a:sym typeface="Times New Roman"/>
              </a:rPr>
              <a:t>University </a:t>
            </a:r>
            <a:r>
              <a:rPr lang="en-US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j-cs"/>
                <a:sym typeface="Times New Roman"/>
              </a:rPr>
              <a:t>Appreciation 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j-cs"/>
                <a:sym typeface="Times New Roman"/>
              </a:rPr>
              <a:t>Award</a:t>
            </a:r>
            <a:r>
              <a:rPr lang="en-US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j-cs"/>
                <a:sym typeface="Times New Roman"/>
              </a:rPr>
              <a:t>:</a:t>
            </a:r>
          </a:p>
          <a:p>
            <a:pPr algn="just"/>
            <a:r>
              <a:rPr lang="en-US" dirty="0" smtClean="0"/>
              <a:t>“Mrs. Prof. Dr. </a:t>
            </a:r>
            <a:r>
              <a:rPr lang="en-US" b="1" dirty="0" err="1" smtClean="0">
                <a:solidFill>
                  <a:schemeClr val="tx1"/>
                </a:solidFill>
              </a:rPr>
              <a:t>Amal</a:t>
            </a:r>
            <a:r>
              <a:rPr lang="en-US" b="1" dirty="0" smtClean="0">
                <a:solidFill>
                  <a:schemeClr val="tx1"/>
                </a:solidFill>
              </a:rPr>
              <a:t> Hassan El-</a:t>
            </a:r>
            <a:r>
              <a:rPr lang="en-US" b="1" dirty="0" err="1" smtClean="0">
                <a:solidFill>
                  <a:schemeClr val="tx1"/>
                </a:solidFill>
              </a:rPr>
              <a:t>kamel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- Emeritus </a:t>
            </a:r>
            <a:r>
              <a:rPr lang="en-US" dirty="0"/>
              <a:t>Professor </a:t>
            </a:r>
            <a:r>
              <a:rPr lang="en-US" dirty="0" smtClean="0"/>
              <a:t> at the Department of Pharmaceutics </a:t>
            </a:r>
          </a:p>
          <a:p>
            <a:pPr marL="514350" indent="-285750">
              <a:buFont typeface="Wingdings" panose="05000000000000000000" pitchFamily="2" charset="2"/>
              <a:buChar char="ü"/>
            </a:pP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</a:t>
            </a:r>
            <a:r>
              <a:rPr lang="en-US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University </a:t>
            </a:r>
            <a:r>
              <a:rPr lang="en-US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Award for Distinguished Scientific Publication Shield</a:t>
            </a:r>
            <a:r>
              <a:rPr lang="en-US" b="1" dirty="0" smtClean="0"/>
              <a:t>:</a:t>
            </a:r>
          </a:p>
          <a:p>
            <a:pPr marL="228600" indent="0"/>
            <a:r>
              <a:rPr lang="en-US" dirty="0"/>
              <a:t>“</a:t>
            </a:r>
            <a:r>
              <a:rPr lang="en-US" dirty="0" smtClean="0"/>
              <a:t>Mr. </a:t>
            </a:r>
            <a:r>
              <a:rPr lang="en-US" dirty="0"/>
              <a:t>Dr. </a:t>
            </a:r>
            <a:r>
              <a:rPr lang="en-US" b="1" dirty="0" smtClean="0">
                <a:solidFill>
                  <a:schemeClr val="tx1"/>
                </a:solidFill>
              </a:rPr>
              <a:t>Mohammed </a:t>
            </a:r>
            <a:r>
              <a:rPr lang="en-US" b="1" dirty="0" err="1" smtClean="0">
                <a:solidFill>
                  <a:schemeClr val="tx1"/>
                </a:solidFill>
              </a:rPr>
              <a:t>Teleb</a:t>
            </a:r>
            <a:r>
              <a:rPr lang="en-US" b="1" dirty="0" smtClean="0">
                <a:solidFill>
                  <a:schemeClr val="tx1"/>
                </a:solidFill>
              </a:rPr>
              <a:t> El-</a:t>
            </a:r>
            <a:r>
              <a:rPr lang="en-US" b="1" dirty="0" err="1" smtClean="0">
                <a:solidFill>
                  <a:schemeClr val="tx1"/>
                </a:solidFill>
              </a:rPr>
              <a:t>bassiony</a:t>
            </a:r>
            <a:r>
              <a:rPr lang="en-US" b="1" dirty="0" smtClean="0">
                <a:solidFill>
                  <a:schemeClr val="tx1"/>
                </a:solidFill>
              </a:rPr>
              <a:t>- </a:t>
            </a:r>
            <a:r>
              <a:rPr lang="en-US" dirty="0" err="1" smtClean="0"/>
              <a:t>Assistaint</a:t>
            </a:r>
            <a:r>
              <a:rPr lang="en-US" dirty="0" smtClean="0"/>
              <a:t> Professor  </a:t>
            </a:r>
            <a:r>
              <a:rPr lang="en-US" dirty="0"/>
              <a:t>at the Department of </a:t>
            </a:r>
            <a:r>
              <a:rPr lang="en-US" dirty="0" smtClean="0"/>
              <a:t>Pharmaceutical </a:t>
            </a:r>
            <a:r>
              <a:rPr lang="en-US" dirty="0" err="1" smtClean="0"/>
              <a:t>Chemisty</a:t>
            </a:r>
            <a:r>
              <a:rPr lang="en-US" dirty="0" smtClean="0"/>
              <a:t> </a:t>
            </a:r>
            <a:endParaRPr lang="en-US" dirty="0"/>
          </a:p>
          <a:p>
            <a:pPr marL="514350" indent="-285750">
              <a:buFont typeface="Wingdings" panose="05000000000000000000" pitchFamily="2" charset="2"/>
              <a:buChar char="ü"/>
            </a:pP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Third</a:t>
            </a:r>
            <a:r>
              <a:rPr lang="en-US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University Award for 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Scientific Encouragement:</a:t>
            </a:r>
            <a:endParaRPr lang="en-US" b="1" dirty="0">
              <a:solidFill>
                <a:srgbClr val="FFFF00"/>
              </a:solidFill>
            </a:endParaRPr>
          </a:p>
          <a:p>
            <a:pPr marL="228600" indent="0"/>
            <a:r>
              <a:rPr lang="en-US" dirty="0"/>
              <a:t>“Mrs</a:t>
            </a:r>
            <a:r>
              <a:rPr lang="en-US" dirty="0" smtClean="0"/>
              <a:t>.. </a:t>
            </a:r>
            <a:r>
              <a:rPr lang="en-US" dirty="0"/>
              <a:t>Dr. </a:t>
            </a:r>
            <a:r>
              <a:rPr lang="en-US" b="1" dirty="0" err="1" smtClean="0">
                <a:solidFill>
                  <a:schemeClr val="tx1"/>
                </a:solidFill>
              </a:rPr>
              <a:t>Asmaa</a:t>
            </a:r>
            <a:r>
              <a:rPr lang="en-US" b="1" dirty="0" smtClean="0">
                <a:solidFill>
                  <a:schemeClr val="tx1"/>
                </a:solidFill>
              </a:rPr>
              <a:t> Ahmed </a:t>
            </a:r>
            <a:r>
              <a:rPr lang="en-US" b="1" dirty="0" err="1" smtClean="0">
                <a:solidFill>
                  <a:schemeClr val="tx1"/>
                </a:solidFill>
              </a:rPr>
              <a:t>Ashour</a:t>
            </a:r>
            <a:r>
              <a:rPr lang="en-US" dirty="0" smtClean="0"/>
              <a:t>- </a:t>
            </a:r>
            <a:r>
              <a:rPr lang="en-US" dirty="0"/>
              <a:t>Lecturer </a:t>
            </a:r>
            <a:r>
              <a:rPr lang="en-US" dirty="0" smtClean="0"/>
              <a:t>  </a:t>
            </a:r>
            <a:r>
              <a:rPr lang="en-US" dirty="0"/>
              <a:t>at the Department of Pharmaceutics </a:t>
            </a:r>
          </a:p>
          <a:p>
            <a:pPr marL="228600" indent="0"/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6" descr="Atom with solid fill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676563" y="996579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6"/>
          <p:cNvSpPr/>
          <p:nvPr/>
        </p:nvSpPr>
        <p:spPr>
          <a:xfrm>
            <a:off x="9327" y="131124"/>
            <a:ext cx="4743826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2800" b="1" dirty="0">
                <a:solidFill>
                  <a:srgbClr val="FFFF00"/>
                </a:solidFill>
              </a:rPr>
              <a:t>The Scientific Theses Support Fund Committee </a:t>
            </a:r>
            <a:endParaRPr sz="6600" b="1" dirty="0">
              <a:solidFill>
                <a:srgbClr val="FFFF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09" name="Google Shape;309;p6" descr="Beaker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35019" y="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6" descr="Books outlin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15680" y="13112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6" descr="Microscope outlin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22605" y="90818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6" descr="Test tubes outlin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79250" y="15636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6" descr="Artist female with solid fil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68425" y="13112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6" descr="Binoculars with solid fill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296685" y="1032402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6" descr="Chemicals outlin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610190" y="13112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6" descr="Homeopathy with solid fill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001405" y="928414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6"/>
          <p:cNvSpPr txBox="1"/>
          <p:nvPr/>
        </p:nvSpPr>
        <p:spPr>
          <a:xfrm>
            <a:off x="136891" y="1102619"/>
            <a:ext cx="4588456" cy="575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v"/>
            </a:pPr>
            <a:r>
              <a:rPr lang="en-US" altLang="ar-EG" sz="1600" b="1" dirty="0">
                <a:solidFill>
                  <a:schemeClr val="tx1"/>
                </a:solidFill>
                <a:latin typeface="inherit"/>
                <a:cs typeface="+mj-cs"/>
              </a:rPr>
              <a:t>T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he committee submits a number of </a:t>
            </a:r>
            <a:r>
              <a:rPr lang="en-US" altLang="ar-EG" sz="1600" b="1" dirty="0">
                <a:solidFill>
                  <a:schemeClr val="tx1"/>
                </a:solidFill>
                <a:latin typeface="inherit"/>
                <a:cs typeface="+mj-cs"/>
              </a:rPr>
              <a:t>(12) </a:t>
            </a:r>
            <a:r>
              <a:rPr lang="en-US" altLang="ar-EG" sz="1600" b="1" dirty="0" err="1">
                <a:solidFill>
                  <a:schemeClr val="tx1"/>
                </a:solidFill>
                <a:latin typeface="inherit"/>
                <a:cs typeface="+mj-cs"/>
              </a:rPr>
              <a:t>Msc</a:t>
            </a:r>
            <a:r>
              <a:rPr lang="en-US" altLang="ar-EG" sz="1600" b="1" dirty="0">
                <a:solidFill>
                  <a:schemeClr val="tx1"/>
                </a:solidFill>
                <a:latin typeface="inherit"/>
                <a:cs typeface="+mj-cs"/>
              </a:rPr>
              <a:t> 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and </a:t>
            </a:r>
            <a:r>
              <a:rPr lang="en-US" altLang="ar-EG" sz="1600" b="1" dirty="0">
                <a:solidFill>
                  <a:schemeClr val="tx1"/>
                </a:solidFill>
                <a:latin typeface="inherit"/>
                <a:cs typeface="+mj-cs"/>
              </a:rPr>
              <a:t>PhD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 </a:t>
            </a:r>
            <a:r>
              <a:rPr lang="ar-EG" altLang="ar-EG" sz="1600" b="1" dirty="0" smtClean="0">
                <a:solidFill>
                  <a:schemeClr val="tx1"/>
                </a:solidFill>
                <a:latin typeface="inherit"/>
                <a:cs typeface="+mj-cs"/>
              </a:rPr>
              <a:t>theses 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and the committee agreed to support) </a:t>
            </a:r>
            <a:r>
              <a:rPr lang="en-US" altLang="ar-EG" sz="1600" b="1" dirty="0">
                <a:solidFill>
                  <a:schemeClr val="tx1"/>
                </a:solidFill>
                <a:latin typeface="inherit"/>
                <a:cs typeface="+mj-cs"/>
              </a:rPr>
              <a:t>7) master’s 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theses for various purposes, </a:t>
            </a:r>
            <a:r>
              <a:rPr lang="ar-EG" altLang="ar-EG" sz="1600" b="1" dirty="0" smtClean="0">
                <a:solidFill>
                  <a:schemeClr val="tx1"/>
                </a:solidFill>
                <a:latin typeface="inherit"/>
                <a:cs typeface="+mj-cs"/>
              </a:rPr>
              <a:t> with </a:t>
            </a:r>
            <a:r>
              <a:rPr lang="en-US" altLang="ar-EG" sz="1600" b="1" dirty="0">
                <a:solidFill>
                  <a:schemeClr val="tx1"/>
                </a:solidFill>
                <a:latin typeface="inherit"/>
                <a:cs typeface="+mj-cs"/>
              </a:rPr>
              <a:t>15000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 pounds for each thesis to be disbursed from the clinical pharmacy item, </a:t>
            </a:r>
            <a:r>
              <a:rPr lang="ar-EG" altLang="ar-EG" sz="1600" b="1" dirty="0" smtClean="0">
                <a:solidFill>
                  <a:schemeClr val="tx1"/>
                </a:solidFill>
                <a:latin typeface="inherit"/>
                <a:cs typeface="+mj-cs"/>
              </a:rPr>
              <a:t> with 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a total amount of </a:t>
            </a:r>
            <a:r>
              <a:rPr lang="en-US" altLang="ar-EG" sz="1600" b="1" dirty="0">
                <a:solidFill>
                  <a:schemeClr val="tx1"/>
                </a:solidFill>
                <a:latin typeface="inherit"/>
                <a:cs typeface="+mj-cs"/>
              </a:rPr>
              <a:t>105000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 pounds</a:t>
            </a:r>
            <a:r>
              <a:rPr lang="ar-EG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+mj-cs"/>
                <a:sym typeface="Times New Roman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ar-EG" sz="1600" b="1" dirty="0" smtClean="0">
              <a:solidFill>
                <a:schemeClr val="tx1"/>
              </a:solidFill>
              <a:latin typeface="Times New Roman"/>
              <a:ea typeface="Times New Roman"/>
              <a:cs typeface="+mj-cs"/>
              <a:sym typeface="Times New Roman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v"/>
            </a:pPr>
            <a:r>
              <a:rPr lang="ar-EG" altLang="ar-EG" sz="1600" b="1" dirty="0" smtClean="0">
                <a:solidFill>
                  <a:schemeClr val="tx1"/>
                </a:solidFill>
                <a:latin typeface="inherit"/>
                <a:cs typeface="+mj-cs"/>
              </a:rPr>
              <a:t>the 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committee agreed to support) </a:t>
            </a:r>
            <a:r>
              <a:rPr lang="en-US" altLang="ar-EG" sz="1600" b="1" dirty="0" smtClean="0">
                <a:solidFill>
                  <a:schemeClr val="tx1"/>
                </a:solidFill>
                <a:latin typeface="inherit"/>
                <a:cs typeface="+mj-cs"/>
              </a:rPr>
              <a:t>5) Doctor's 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theses for various purposes,  with </a:t>
            </a:r>
            <a:r>
              <a:rPr lang="en-US" altLang="ar-EG" sz="1600" b="1" dirty="0" smtClean="0">
                <a:solidFill>
                  <a:schemeClr val="tx1"/>
                </a:solidFill>
                <a:latin typeface="inherit"/>
                <a:cs typeface="+mj-cs"/>
              </a:rPr>
              <a:t>25000</a:t>
            </a:r>
            <a:r>
              <a:rPr lang="ar-EG" altLang="ar-EG" sz="1600" b="1" dirty="0" smtClean="0">
                <a:solidFill>
                  <a:schemeClr val="tx1"/>
                </a:solidFill>
                <a:latin typeface="inherit"/>
                <a:cs typeface="+mj-cs"/>
              </a:rPr>
              <a:t> 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pounds for each </a:t>
            </a:r>
            <a:r>
              <a:rPr lang="ar-EG" altLang="ar-EG" sz="1600" b="1" dirty="0" smtClean="0">
                <a:solidFill>
                  <a:schemeClr val="tx1"/>
                </a:solidFill>
                <a:latin typeface="inherit"/>
                <a:cs typeface="+mj-cs"/>
              </a:rPr>
              <a:t>thesis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to be disbursed from the clinical pharmacy item,  with a total amount of </a:t>
            </a:r>
            <a:r>
              <a:rPr lang="en-US" altLang="ar-EG" sz="1600" b="1" dirty="0" smtClean="0">
                <a:solidFill>
                  <a:schemeClr val="tx1"/>
                </a:solidFill>
                <a:latin typeface="inherit"/>
                <a:cs typeface="+mj-cs"/>
              </a:rPr>
              <a:t>125000</a:t>
            </a:r>
            <a:r>
              <a:rPr lang="ar-EG" altLang="ar-EG" sz="1600" b="1" dirty="0" smtClean="0">
                <a:solidFill>
                  <a:schemeClr val="tx1"/>
                </a:solidFill>
                <a:latin typeface="inherit"/>
                <a:cs typeface="+mj-cs"/>
              </a:rPr>
              <a:t> 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pounds</a:t>
            </a:r>
            <a:r>
              <a:rPr lang="ar-EG" sz="1600" b="1" dirty="0">
                <a:solidFill>
                  <a:schemeClr val="tx1"/>
                </a:solidFill>
                <a:latin typeface="Times New Roman"/>
                <a:ea typeface="Times New Roman"/>
                <a:cs typeface="+mj-cs"/>
                <a:sym typeface="Times New Roman"/>
              </a:rPr>
              <a:t> </a:t>
            </a:r>
            <a:endParaRPr lang="en-US" sz="1600" b="1" dirty="0" smtClean="0">
              <a:solidFill>
                <a:schemeClr val="tx1"/>
              </a:solidFill>
              <a:latin typeface="Times New Roman"/>
              <a:ea typeface="Times New Roman"/>
              <a:cs typeface="+mj-cs"/>
              <a:sym typeface="Times New Roman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sz="1600" b="1" dirty="0">
              <a:solidFill>
                <a:schemeClr val="tx1"/>
              </a:solidFill>
              <a:latin typeface="Times New Roman"/>
              <a:ea typeface="Times New Roman"/>
              <a:cs typeface="+mj-cs"/>
              <a:sym typeface="Times New Roman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v"/>
            </a:pP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Obtaining a number of </a:t>
            </a:r>
            <a:r>
              <a:rPr lang="en-US" altLang="ar-EG" sz="1600" b="1" dirty="0">
                <a:solidFill>
                  <a:schemeClr val="tx1"/>
                </a:solidFill>
                <a:latin typeface="inherit"/>
                <a:cs typeface="+mj-cs"/>
              </a:rPr>
              <a:t>(4) 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dissertations, including </a:t>
            </a:r>
            <a:r>
              <a:rPr lang="en-US" altLang="ar-EG" sz="1600" b="1" dirty="0">
                <a:solidFill>
                  <a:schemeClr val="tx1"/>
                </a:solidFill>
                <a:latin typeface="inherit"/>
                <a:cs typeface="+mj-cs"/>
              </a:rPr>
              <a:t>(2) 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Ph.D</a:t>
            </a:r>
            <a:r>
              <a:rPr lang="en-US" altLang="ar-EG" sz="1600" b="1" dirty="0">
                <a:solidFill>
                  <a:schemeClr val="tx1"/>
                </a:solidFill>
                <a:latin typeface="inherit"/>
                <a:cs typeface="+mj-cs"/>
              </a:rPr>
              <a:t>., (2) 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Master’s in Excellence Research, </a:t>
            </a:r>
            <a:r>
              <a:rPr lang="en-US" altLang="ar-EG" sz="1600" b="1" dirty="0" smtClean="0">
                <a:solidFill>
                  <a:schemeClr val="tx1"/>
                </a:solidFill>
                <a:latin typeface="inherit"/>
                <a:cs typeface="+mj-cs"/>
              </a:rPr>
              <a:t>5000</a:t>
            </a:r>
            <a:r>
              <a:rPr lang="ar-EG" altLang="ar-EG" sz="1600" b="1" dirty="0" smtClean="0">
                <a:solidFill>
                  <a:schemeClr val="tx1"/>
                </a:solidFill>
                <a:latin typeface="inherit"/>
                <a:cs typeface="+mj-cs"/>
              </a:rPr>
              <a:t> 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European pounds (fifth and sixth), with a value of only </a:t>
            </a:r>
            <a:r>
              <a:rPr lang="en-US" altLang="ar-EG" sz="1600" b="1" dirty="0" smtClean="0">
                <a:solidFill>
                  <a:schemeClr val="tx1"/>
                </a:solidFill>
                <a:latin typeface="inherit"/>
                <a:cs typeface="+mj-cs"/>
              </a:rPr>
              <a:t>3000</a:t>
            </a:r>
            <a:r>
              <a:rPr lang="ar-EG" altLang="ar-EG" sz="1600" b="1" dirty="0" smtClean="0">
                <a:solidFill>
                  <a:schemeClr val="tx1"/>
                </a:solidFill>
                <a:latin typeface="inherit"/>
                <a:cs typeface="+mj-cs"/>
              </a:rPr>
              <a:t> 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pounds (seventh) for each research disbursed under clinical pharmacy, </a:t>
            </a:r>
            <a:r>
              <a:rPr lang="ar-EG" altLang="ar-EG" sz="1600" b="1" dirty="0" smtClean="0">
                <a:solidFill>
                  <a:schemeClr val="tx1"/>
                </a:solidFill>
                <a:latin typeface="inherit"/>
                <a:cs typeface="+mj-cs"/>
              </a:rPr>
              <a:t> with 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a total amount of </a:t>
            </a:r>
            <a:r>
              <a:rPr lang="en-US" altLang="ar-EG" sz="1600" b="1" dirty="0">
                <a:solidFill>
                  <a:schemeClr val="tx1"/>
                </a:solidFill>
                <a:latin typeface="inherit"/>
                <a:cs typeface="+mj-cs"/>
              </a:rPr>
              <a:t>18000</a:t>
            </a:r>
            <a:r>
              <a:rPr lang="ar-EG" altLang="ar-EG" sz="1600" b="1" dirty="0">
                <a:solidFill>
                  <a:schemeClr val="tx1"/>
                </a:solidFill>
                <a:latin typeface="inherit"/>
                <a:cs typeface="+mj-cs"/>
              </a:rPr>
              <a:t> pounds.</a:t>
            </a:r>
            <a:r>
              <a:rPr lang="ar-EG" altLang="ar-EG" sz="1600" b="1" dirty="0">
                <a:solidFill>
                  <a:schemeClr val="tx1"/>
                </a:solidFill>
                <a:cs typeface="+mj-cs"/>
              </a:rPr>
              <a:t> </a:t>
            </a:r>
            <a:endParaRPr lang="ar-EG" altLang="ar-EG" sz="1600" b="1" dirty="0">
              <a:solidFill>
                <a:schemeClr val="tx1"/>
              </a:solidFill>
              <a:latin typeface="Arial" panose="020B0604020202020204" pitchFamily="34" charset="0"/>
              <a:cs typeface="+mj-cs"/>
            </a:endParaRPr>
          </a:p>
        </p:txBody>
      </p:sp>
      <p:graphicFrame>
        <p:nvGraphicFramePr>
          <p:cNvPr id="14" name="Google Shape;307;p6"/>
          <p:cNvGraphicFramePr/>
          <p:nvPr>
            <p:extLst>
              <p:ext uri="{D42A27DB-BD31-4B8C-83A1-F6EECF244321}">
                <p14:modId xmlns:p14="http://schemas.microsoft.com/office/powerpoint/2010/main" val="1132459783"/>
              </p:ext>
            </p:extLst>
          </p:nvPr>
        </p:nvGraphicFramePr>
        <p:xfrm>
          <a:off x="5084064" y="1921566"/>
          <a:ext cx="6888480" cy="4756461"/>
        </p:xfrm>
        <a:graphic>
          <a:graphicData uri="http://schemas.openxmlformats.org/drawingml/2006/table">
            <a:tbl>
              <a:tblPr firstRow="1" bandRow="1">
                <a:noFill/>
                <a:tableStyleId>{83F81F94-D731-4A1F-AC80-FD990B37F61F}</a:tableStyleId>
              </a:tblPr>
              <a:tblGrid>
                <a:gridCol w="1377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3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4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77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464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Year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Cost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u="none" strike="noStrike" cap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Degree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Department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name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42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2023-2024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050" b="1" u="none" strike="noStrike" cap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25000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PhD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u="none" strike="noStrike" cap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Microbiology &amp; immunology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u="none" strike="noStrike" cap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Mona sheriff 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4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2023-2024</a:t>
                      </a:r>
                      <a:endParaRPr kumimoji="0" lang="en-US" sz="10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050" b="1" u="none" strike="noStrike" cap="none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25000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Times New Roman"/>
                        <a:buNone/>
                      </a:pPr>
                      <a:r>
                        <a:rPr kumimoji="0" lang="en-US" sz="105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PhD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u="none" strike="noStrike" cap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Microbiology &amp; immunology</a:t>
                      </a:r>
                      <a:endParaRPr lang="en-US"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Marwa</a:t>
                      </a:r>
                      <a:r>
                        <a:rPr lang="en-US" sz="1050" b="1" i="0" u="none" strike="noStrike" cap="none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050" b="1" i="0" u="none" strike="noStrike" cap="none" baseline="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Reda</a:t>
                      </a:r>
                      <a:r>
                        <a:rPr lang="en-US" sz="1050" b="1" i="0" u="none" strike="noStrike" cap="none" baseline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7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2023-2024</a:t>
                      </a:r>
                      <a:endParaRPr kumimoji="0" lang="en-US" sz="10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050" b="1" u="none" strike="noStrike" cap="none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25000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Times New Roman"/>
                        <a:buNone/>
                      </a:pPr>
                      <a:r>
                        <a:rPr kumimoji="0" lang="en-US" sz="105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PhD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Pharmacognosy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u="none" strike="noStrike" cap="none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Safa</a:t>
                      </a:r>
                      <a:r>
                        <a:rPr lang="en-US" sz="1050" b="1" u="none" strike="noStrike" cap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050" b="1" u="none" strike="noStrike" cap="none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yasin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4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2023-2024</a:t>
                      </a:r>
                      <a:endParaRPr kumimoji="0" lang="en-US" sz="10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050" b="1" u="none" strike="noStrike" cap="none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25000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Times New Roman"/>
                        <a:buNone/>
                      </a:pPr>
                      <a:r>
                        <a:rPr kumimoji="0" lang="en-US" sz="105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PhD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Pharmacology</a:t>
                      </a:r>
                      <a:r>
                        <a:rPr lang="en-US" sz="1050" b="1" i="0" u="none" strike="noStrike" cap="none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&amp; Toxicology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Hager</a:t>
                      </a:r>
                      <a:r>
                        <a:rPr lang="en-US" sz="1050" b="1" i="0" u="none" strike="noStrike" cap="none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050" b="1" i="0" u="none" strike="noStrike" cap="none" baseline="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hamdy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7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2023-2024</a:t>
                      </a:r>
                      <a:endParaRPr kumimoji="0" lang="en-US" sz="10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050" b="1" u="none" strike="noStrike" cap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25000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Times New Roman"/>
                        <a:buNone/>
                      </a:pPr>
                      <a:r>
                        <a:rPr kumimoji="0" lang="en-US" sz="105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PhD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Pharmaceutics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Marwa</a:t>
                      </a:r>
                      <a:r>
                        <a:rPr lang="en-US" sz="1050" b="1" i="0" u="none" strike="noStrike" cap="none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050" b="1" i="0" u="none" strike="noStrike" cap="none" baseline="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Shair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4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2023-2024</a:t>
                      </a:r>
                      <a:endParaRPr kumimoji="0" lang="en-US" sz="10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050" b="1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15000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MSc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u="none" strike="noStrike" cap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Pharmaceutical Analytical Chemistry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u="none" strike="noStrike" cap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Salma</a:t>
                      </a:r>
                      <a:r>
                        <a:rPr lang="en-US" sz="1050" b="1" u="none" strike="noStrike" cap="none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050" b="1" u="none" strike="noStrike" cap="none" baseline="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mahmoud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57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2023-2024</a:t>
                      </a:r>
                      <a:endParaRPr kumimoji="0" lang="en-US" sz="10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05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15000</a:t>
                      </a:r>
                      <a:endParaRPr sz="1050" b="1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Times New Roman"/>
                        <a:buNone/>
                      </a:pPr>
                      <a:r>
                        <a:rPr kumimoji="0" lang="en-US" sz="105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MSc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05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Pharmaceutics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u="none" strike="noStrike" cap="none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Asmaa</a:t>
                      </a:r>
                      <a:r>
                        <a:rPr lang="en-US" sz="1050" b="1" u="none" strike="noStrike" cap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050" b="1" u="none" strike="noStrike" cap="none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Kamel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7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2023-2024</a:t>
                      </a:r>
                      <a:endParaRPr kumimoji="0" lang="en-US" sz="10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05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15000</a:t>
                      </a:r>
                      <a:endParaRPr sz="1050" b="1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Times New Roman"/>
                        <a:buNone/>
                      </a:pPr>
                      <a:r>
                        <a:rPr kumimoji="0" lang="en-US" sz="105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MSc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05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Pharmaceutics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u="none" strike="noStrike" cap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Sara El - </a:t>
                      </a:r>
                      <a:r>
                        <a:rPr lang="en-US" sz="1050" b="1" u="none" strike="noStrike" cap="none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khedr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6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2023-2024</a:t>
                      </a:r>
                      <a:endParaRPr kumimoji="0" lang="en-US" sz="10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05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15000</a:t>
                      </a:r>
                      <a:endParaRPr sz="1050" b="1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Times New Roman"/>
                        <a:buNone/>
                      </a:pPr>
                      <a:r>
                        <a:rPr kumimoji="0" lang="en-US" sz="105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MSc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biochemistry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u="none" strike="noStrike" cap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Sarah</a:t>
                      </a:r>
                      <a:r>
                        <a:rPr lang="en-US" sz="1050" b="1" u="none" strike="noStrike" cap="none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Mohamed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24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2023-2024</a:t>
                      </a:r>
                      <a:endParaRPr kumimoji="0" lang="en-US" sz="10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050" b="1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15000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Times New Roman"/>
                        <a:buNone/>
                      </a:pPr>
                      <a:r>
                        <a:rPr kumimoji="0" lang="en-US" sz="105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MSc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Pharmaceutical</a:t>
                      </a:r>
                      <a:r>
                        <a:rPr lang="en-US" sz="1050" b="1" i="0" u="none" strike="noStrike" cap="none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Chemistry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u="none" strike="noStrike" cap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Ali Amin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24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2023-2024</a:t>
                      </a:r>
                      <a:endParaRPr kumimoji="0" lang="en-US" sz="10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05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15000</a:t>
                      </a:r>
                      <a:endParaRPr sz="1050" b="1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en-US" sz="105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MSc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Clinical</a:t>
                      </a:r>
                      <a:r>
                        <a:rPr lang="en-US" sz="1050" b="1" i="0" u="none" strike="noStrike" cap="none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Pharmacy &amp; Pharmacy Practice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u="none" strike="noStrike" cap="none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Katrin</a:t>
                      </a:r>
                      <a:r>
                        <a:rPr lang="en-US" sz="1050" b="1" u="none" strike="noStrike" cap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Samir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9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2023-2024</a:t>
                      </a:r>
                      <a:endParaRPr kumimoji="0" lang="en-US" sz="10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05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15000</a:t>
                      </a:r>
                      <a:endParaRPr sz="1050" b="1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Times New Roman"/>
                        <a:buNone/>
                      </a:pPr>
                      <a:r>
                        <a:rPr kumimoji="0" lang="en-US" sz="105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MSc</a:t>
                      </a:r>
                      <a:endParaRPr sz="1050" b="1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Pharmacology</a:t>
                      </a:r>
                      <a:r>
                        <a:rPr lang="en-US" sz="1050" b="1" i="0" u="none" strike="noStrike" cap="none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&amp; Toxicology</a:t>
                      </a:r>
                      <a:endParaRPr lang="en-US"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u="none" strike="noStrike" cap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Aya Mostafa 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99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2023-2024</a:t>
                      </a:r>
                      <a:endParaRPr kumimoji="0" lang="en-US" sz="10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05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5000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Times New Roman"/>
                        <a:buNone/>
                      </a:pPr>
                      <a:r>
                        <a:rPr kumimoji="0" lang="en-US" sz="105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PhD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Pharmacognosy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Asmaa</a:t>
                      </a:r>
                      <a:r>
                        <a:rPr lang="en-US" sz="1050" b="1" i="0" u="none" strike="noStrike" cap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050" b="1" i="0" u="none" strike="noStrike" cap="none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khairy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43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2023-2024</a:t>
                      </a:r>
                      <a:endParaRPr kumimoji="0" lang="en-US" sz="10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05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5000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Times New Roman"/>
                        <a:buNone/>
                      </a:pPr>
                      <a:r>
                        <a:rPr kumimoji="0" lang="en-US" sz="105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MSc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Pharmaceutics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Eman</a:t>
                      </a:r>
                      <a:r>
                        <a:rPr lang="en-US" sz="1050" b="1" i="0" u="none" strike="noStrike" cap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050" b="1" i="0" u="none" strike="noStrike" cap="none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gaber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99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2023-2024</a:t>
                      </a:r>
                      <a:endParaRPr kumimoji="0" lang="en-US" sz="10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05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5000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Times New Roman"/>
                        <a:buNone/>
                      </a:pPr>
                      <a:r>
                        <a:rPr kumimoji="0" lang="en-US" sz="105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PhD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Pharmacognosy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Mariam Mohamed 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99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2023-2024</a:t>
                      </a:r>
                      <a:endParaRPr kumimoji="0" lang="en-US" sz="105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EG" sz="105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3000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Times New Roman"/>
                        <a:buNone/>
                      </a:pPr>
                      <a:r>
                        <a:rPr kumimoji="0" lang="en-US" sz="105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MSc</a:t>
                      </a:r>
                      <a:endParaRPr sz="1050" b="1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Pharmaceutics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1" i="0" u="none" strike="noStrike" cap="none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Alaa</a:t>
                      </a:r>
                      <a:r>
                        <a:rPr lang="en-US" sz="1050" b="1" i="0" u="none" strike="noStrike" cap="none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050" b="1" i="0" u="none" strike="noStrike" cap="none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reda</a:t>
                      </a:r>
                      <a:endParaRPr sz="105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7" descr="Close-up of hands holding a plant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2" r="31"/>
          <a:stretch/>
        </p:blipFill>
        <p:spPr>
          <a:xfrm>
            <a:off x="8711251" y="0"/>
            <a:ext cx="3480749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7" descr="A picture containing frog, green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32" r="31"/>
          <a:stretch/>
        </p:blipFill>
        <p:spPr>
          <a:xfrm>
            <a:off x="8711251" y="2286000"/>
            <a:ext cx="3480336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7" descr="A small plant growing out of the ground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 l="32" r="31"/>
          <a:stretch/>
        </p:blipFill>
        <p:spPr>
          <a:xfrm>
            <a:off x="8711251" y="4572000"/>
            <a:ext cx="3480336" cy="228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6" name="Google Shape;326;p7"/>
          <p:cNvGrpSpPr/>
          <p:nvPr/>
        </p:nvGrpSpPr>
        <p:grpSpPr>
          <a:xfrm>
            <a:off x="1" y="811338"/>
            <a:ext cx="8473015" cy="4836162"/>
            <a:chOff x="1" y="-242912"/>
            <a:chExt cx="8473015" cy="4836162"/>
          </a:xfrm>
        </p:grpSpPr>
        <p:sp>
          <p:nvSpPr>
            <p:cNvPr id="327" name="Google Shape;327;p7"/>
            <p:cNvSpPr/>
            <p:nvPr/>
          </p:nvSpPr>
          <p:spPr>
            <a:xfrm rot="-5400000">
              <a:off x="-1846085" y="1938362"/>
              <a:ext cx="4409483" cy="7173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 txBox="1"/>
            <p:nvPr/>
          </p:nvSpPr>
          <p:spPr>
            <a:xfrm rot="16200000">
              <a:off x="-1904077" y="1816513"/>
              <a:ext cx="4836162" cy="7173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31440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u="sng" dirty="0" smtClean="0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Ethical Approval  Waiver Form</a:t>
              </a:r>
              <a:endParaRPr sz="2400" b="1" u="sng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625724" y="1665625"/>
              <a:ext cx="1998014" cy="1503007"/>
            </a:xfrm>
            <a:prstGeom prst="rect">
              <a:avLst/>
            </a:prstGeom>
            <a:solidFill>
              <a:srgbClr val="B4787B"/>
            </a:solidFill>
            <a:ln w="107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 txBox="1"/>
            <p:nvPr/>
          </p:nvSpPr>
          <p:spPr>
            <a:xfrm>
              <a:off x="625724" y="1636844"/>
              <a:ext cx="1998014" cy="150300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142225" tIns="314400" rIns="142225" bIns="142225" anchor="t" anchorCtr="0">
              <a:noAutofit/>
            </a:bodyPr>
            <a:lstStyle/>
            <a:p>
              <a:pPr marL="228600" marR="0" lvl="1" indent="-22860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•"/>
              </a:pPr>
              <a:r>
                <a:rPr lang="en-US" sz="2000" b="1" i="0" u="none" strike="noStrike" cap="none" dirty="0" err="1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Msc</a:t>
              </a:r>
              <a:r>
                <a:rPr lang="en-US" sz="2000" b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000" b="1" dirty="0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(3)</a:t>
              </a:r>
            </a:p>
            <a:p>
              <a:pPr marL="228600" marR="0" lvl="1" indent="-22860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•"/>
              </a:pPr>
              <a:r>
                <a:rPr lang="en-US" sz="2000" b="1" dirty="0" err="1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Phd</a:t>
              </a:r>
              <a:r>
                <a:rPr lang="en-US" sz="2000" b="1" dirty="0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(2)</a:t>
              </a:r>
            </a:p>
            <a:p>
              <a:pPr marL="228600" marR="0" lvl="1" indent="-22860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Char char="•"/>
              </a:pPr>
              <a:r>
                <a:rPr lang="en-US" sz="2000" b="1" dirty="0" smtClean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Research (8)</a:t>
              </a:r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860443" y="726590"/>
              <a:ext cx="1381334" cy="954655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t="-23999" b="-23999"/>
              </a:stretch>
            </a:blipFill>
            <a:ln w="107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 rot="-5400000">
              <a:off x="803261" y="1997810"/>
              <a:ext cx="4503674" cy="5080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 txBox="1"/>
            <p:nvPr/>
          </p:nvSpPr>
          <p:spPr>
            <a:xfrm rot="-5400000">
              <a:off x="803261" y="1997810"/>
              <a:ext cx="4503674" cy="5080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314400" bIns="0" anchor="t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u="sng" dirty="0" smtClean="0">
                  <a:solidFill>
                    <a:srgbClr val="FFFF00"/>
                  </a:solidFill>
                  <a:latin typeface="Times New Roman"/>
                  <a:ea typeface="Avenir"/>
                  <a:cs typeface="Times New Roman"/>
                  <a:sym typeface="Times New Roman"/>
                </a:rPr>
                <a:t>Ethical Approval on Animal Form</a:t>
              </a:r>
              <a:endParaRPr sz="2000" dirty="0">
                <a:solidFill>
                  <a:srgbClr val="FFFF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3312793" y="1592609"/>
              <a:ext cx="2200928" cy="1552120"/>
            </a:xfrm>
            <a:prstGeom prst="rect">
              <a:avLst/>
            </a:prstGeom>
            <a:solidFill>
              <a:srgbClr val="59A6BE"/>
            </a:solidFill>
            <a:ln w="107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4337133" y="693842"/>
              <a:ext cx="1181987" cy="882029"/>
            </a:xfrm>
            <a:prstGeom prst="ellipse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 w="107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 rot="-5400000">
              <a:off x="4000944" y="1980799"/>
              <a:ext cx="3980670" cy="3887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 txBox="1"/>
            <p:nvPr/>
          </p:nvSpPr>
          <p:spPr>
            <a:xfrm rot="16200000">
              <a:off x="3560916" y="1968513"/>
              <a:ext cx="4696523" cy="5529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314400" bIns="0" anchor="t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D050"/>
                </a:buClr>
                <a:buSzPts val="2000"/>
                <a:buFont typeface="Times New Roman"/>
                <a:buNone/>
              </a:pPr>
              <a:r>
                <a:rPr lang="en-US" sz="2000" b="1" u="sng" dirty="0" smtClean="0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Incomplete non- </a:t>
              </a:r>
              <a:r>
                <a:rPr lang="en-US" sz="2000" b="1" u="sng" dirty="0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</a:t>
              </a:r>
              <a:r>
                <a:rPr lang="en-US" sz="2000" b="1" u="sng" dirty="0" smtClean="0">
                  <a:solidFill>
                    <a:srgbClr val="FFFF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edical Approval Form</a:t>
              </a:r>
              <a:endParaRPr sz="2000" b="1" u="sng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6281979" y="1614720"/>
              <a:ext cx="2191037" cy="1432081"/>
            </a:xfrm>
            <a:prstGeom prst="rect">
              <a:avLst/>
            </a:prstGeom>
            <a:solidFill>
              <a:srgbClr val="CD8337"/>
            </a:solidFill>
            <a:ln w="107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6707330" y="621081"/>
              <a:ext cx="1341371" cy="954790"/>
            </a:xfrm>
            <a:prstGeom prst="ellipse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 w="107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7"/>
          <p:cNvSpPr/>
          <p:nvPr/>
        </p:nvSpPr>
        <p:spPr>
          <a:xfrm>
            <a:off x="3191204" y="1693535"/>
            <a:ext cx="1151040" cy="933943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 t="-23999" b="-23999"/>
            </a:stretch>
          </a:blipFill>
          <a:ln w="107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43" name="Google Shape;343;p7" descr="Mous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2443" y="73048"/>
            <a:ext cx="2107250" cy="1318281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7"/>
          <p:cNvSpPr/>
          <p:nvPr/>
        </p:nvSpPr>
        <p:spPr>
          <a:xfrm>
            <a:off x="2104807" y="367475"/>
            <a:ext cx="651011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cap="none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Ethics Committee Report</a:t>
            </a:r>
            <a:endParaRPr sz="4400" b="1" cap="none" dirty="0">
              <a:solidFill>
                <a:schemeClr val="tx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45" name="Google Shape;345;p7"/>
          <p:cNvSpPr txBox="1"/>
          <p:nvPr/>
        </p:nvSpPr>
        <p:spPr>
          <a:xfrm>
            <a:off x="755951" y="5652898"/>
            <a:ext cx="7314612" cy="92328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ar-EG" altLang="ar-EG" sz="1800" b="1" dirty="0">
                <a:solidFill>
                  <a:schemeClr val="tx1"/>
                </a:solidFill>
                <a:latin typeface="inherit"/>
                <a:cs typeface="+mj-cs"/>
              </a:rPr>
              <a:t>Attachment </a:t>
            </a:r>
            <a:r>
              <a:rPr lang="en-US" altLang="ar-EG" sz="1800" b="1" dirty="0">
                <a:solidFill>
                  <a:schemeClr val="tx1"/>
                </a:solidFill>
                <a:latin typeface="inherit"/>
                <a:cs typeface="+mj-cs"/>
              </a:rPr>
              <a:t>(5)</a:t>
            </a:r>
            <a:r>
              <a:rPr lang="ar-EG" altLang="ar-EG" sz="1800" b="1" dirty="0">
                <a:solidFill>
                  <a:schemeClr val="tx1"/>
                </a:solidFill>
                <a:latin typeface="inherit"/>
                <a:cs typeface="+mj-cs"/>
              </a:rPr>
              <a:t> is a declaration by the applicant that he has previous </a:t>
            </a:r>
            <a:r>
              <a:rPr lang="ar-EG" altLang="ar-EG" sz="1800" b="1" dirty="0" smtClean="0">
                <a:solidFill>
                  <a:schemeClr val="tx1"/>
                </a:solidFill>
                <a:latin typeface="inherit"/>
                <a:cs typeface="+mj-cs"/>
              </a:rPr>
              <a:t>ethical </a:t>
            </a:r>
            <a:r>
              <a:rPr lang="ar-EG" altLang="ar-EG" sz="1800" b="1" dirty="0">
                <a:solidFill>
                  <a:schemeClr val="tx1"/>
                </a:solidFill>
                <a:latin typeface="inherit"/>
                <a:cs typeface="+mj-cs"/>
              </a:rPr>
              <a:t>approval for the scientific theses (Master’s - PhD), which number </a:t>
            </a:r>
            <a:r>
              <a:rPr lang="en-US" altLang="ar-EG" sz="1800" b="1" dirty="0">
                <a:solidFill>
                  <a:schemeClr val="tx1"/>
                </a:solidFill>
                <a:latin typeface="inherit"/>
                <a:cs typeface="+mj-cs"/>
              </a:rPr>
              <a:t>(18)</a:t>
            </a:r>
            <a:endParaRPr lang="ar-EG" altLang="ar-EG" b="1" dirty="0">
              <a:solidFill>
                <a:schemeClr val="tx1"/>
              </a:solidFill>
              <a:latin typeface="Arial" panose="020B0604020202020204" pitchFamily="34" charset="0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2300" lvl="1" indent="-228600">
              <a:lnSpc>
                <a:spcPct val="90000"/>
              </a:lnSpc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Msc</a:t>
            </a: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(23)</a:t>
            </a:r>
            <a:endParaRPr lang="en-US" sz="2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22300" lvl="1" indent="-228600">
              <a:lnSpc>
                <a:spcPct val="90000"/>
              </a:lnSpc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Phd</a:t>
            </a: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(11)</a:t>
            </a:r>
            <a:endParaRPr lang="en-US" sz="2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22300" lvl="1" indent="-228600">
              <a:lnSpc>
                <a:spcPct val="90000"/>
              </a:lnSpc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Research </a:t>
            </a:r>
            <a:r>
              <a:rPr lang="en-US" sz="2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(20)</a:t>
            </a:r>
            <a:endParaRPr lang="en-US" sz="2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1927" y="289472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2300" lvl="1" indent="-228600">
              <a:lnSpc>
                <a:spcPct val="90000"/>
              </a:lnSpc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Msc</a:t>
            </a: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(27)</a:t>
            </a:r>
            <a:endParaRPr lang="en-US" sz="2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22300" lvl="1" indent="-228600">
              <a:lnSpc>
                <a:spcPct val="90000"/>
              </a:lnSpc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Phd</a:t>
            </a: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(9)</a:t>
            </a:r>
            <a:endParaRPr lang="en-US" sz="2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22300" lvl="1" indent="-228600">
              <a:lnSpc>
                <a:spcPct val="90000"/>
              </a:lnSpc>
              <a:buClr>
                <a:schemeClr val="dk1"/>
              </a:buClr>
              <a:buSzPts val="2000"/>
              <a:buFont typeface="Times New Roman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Research </a:t>
            </a:r>
            <a:r>
              <a:rPr lang="en-US" sz="2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(24)</a:t>
            </a:r>
            <a:endParaRPr lang="en-US" sz="2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8"/>
          <p:cNvSpPr txBox="1">
            <a:spLocks noGrp="1"/>
          </p:cNvSpPr>
          <p:nvPr>
            <p:ph type="ctrTitle"/>
          </p:nvPr>
        </p:nvSpPr>
        <p:spPr>
          <a:xfrm>
            <a:off x="227514" y="-945068"/>
            <a:ext cx="7762483" cy="155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ar-EG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cs typeface="+mj-cs"/>
              </a:rPr>
              <a:t>N</a:t>
            </a:r>
            <a:r>
              <a:rPr lang="ar-EG" altLang="ar-EG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cs typeface="+mj-cs"/>
              </a:rPr>
              <a:t>ew </a:t>
            </a:r>
            <a:r>
              <a:rPr lang="en-US" altLang="ar-EG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cs typeface="+mj-cs"/>
              </a:rPr>
              <a:t>degrees</a:t>
            </a:r>
            <a:r>
              <a:rPr lang="ar-EG" altLang="ar-EG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cs typeface="+mj-cs"/>
              </a:rPr>
              <a:t> </a:t>
            </a:r>
            <a:r>
              <a:rPr lang="ar-EG" altLang="ar-EG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cs typeface="+mj-cs"/>
              </a:rPr>
              <a:t>in the field of postgraduate studies </a:t>
            </a:r>
          </a:p>
        </p:txBody>
      </p:sp>
      <p:pic>
        <p:nvPicPr>
          <p:cNvPr id="351" name="Google Shape;351;p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480" r="2479"/>
          <a:stretch/>
        </p:blipFill>
        <p:spPr>
          <a:xfrm>
            <a:off x="8329613" y="0"/>
            <a:ext cx="3862387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8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2480" r="2479"/>
          <a:stretch/>
        </p:blipFill>
        <p:spPr>
          <a:xfrm>
            <a:off x="8329200" y="2286000"/>
            <a:ext cx="3862387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Placeholder 1"/>
          <p:cNvPicPr>
            <a:picLocks noGrp="1" noChangeAspect="1"/>
          </p:cNvPicPr>
          <p:nvPr>
            <p:ph type="pic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" r="2480"/>
          <a:stretch>
            <a:fillRect/>
          </a:stretch>
        </p:blipFill>
        <p:spPr>
          <a:xfrm>
            <a:off x="8329613" y="4572000"/>
            <a:ext cx="3862387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8"/>
          <p:cNvSpPr txBox="1"/>
          <p:nvPr/>
        </p:nvSpPr>
        <p:spPr>
          <a:xfrm>
            <a:off x="150124" y="787472"/>
            <a:ext cx="7917262" cy="581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1450" lvl="0" indent="-171450" algn="just">
              <a:lnSpc>
                <a:spcPct val="170000"/>
              </a:lnSpc>
              <a:buClr>
                <a:srgbClr val="EF8B67"/>
              </a:buClr>
              <a:buSzPts val="2000"/>
              <a:buFont typeface="Noto Sans Symbols"/>
              <a:buChar char="❑"/>
            </a:pPr>
            <a:r>
              <a:rPr lang="ar-EG" altLang="ar-EG" sz="1600" dirty="0">
                <a:solidFill>
                  <a:srgbClr val="E8EAED"/>
                </a:solidFill>
                <a:latin typeface="inherit"/>
                <a:cs typeface="+mj-cs"/>
              </a:rPr>
              <a:t>Master’s degree in </a:t>
            </a:r>
            <a:r>
              <a:rPr lang="ar-EG" altLang="ar-EG" sz="1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cs typeface="+mj-cs"/>
              </a:rPr>
              <a:t>Pharmacogenomics</a:t>
            </a:r>
            <a:r>
              <a:rPr lang="ar-EG" altLang="ar-EG" sz="1600" dirty="0" smtClean="0">
                <a:solidFill>
                  <a:srgbClr val="E8EAED"/>
                </a:solidFill>
                <a:latin typeface="inherit"/>
                <a:cs typeface="+mj-cs"/>
              </a:rPr>
              <a:t> </a:t>
            </a:r>
            <a:r>
              <a:rPr lang="ar-EG" altLang="ar-EG" sz="1600" dirty="0">
                <a:solidFill>
                  <a:srgbClr val="E8EAED"/>
                </a:solidFill>
                <a:latin typeface="inherit"/>
                <a:cs typeface="+mj-cs"/>
              </a:rPr>
              <a:t>(intermediate </a:t>
            </a:r>
            <a:r>
              <a:rPr lang="en-US" altLang="ar-EG" sz="1600" dirty="0" smtClean="0">
                <a:solidFill>
                  <a:srgbClr val="E8EAED"/>
                </a:solidFill>
                <a:latin typeface="inherit"/>
                <a:cs typeface="+mj-cs"/>
              </a:rPr>
              <a:t> degree</a:t>
            </a:r>
            <a:r>
              <a:rPr lang="en-US" altLang="ar-EG" sz="1600" dirty="0">
                <a:solidFill>
                  <a:srgbClr val="E8EAED"/>
                </a:solidFill>
                <a:latin typeface="inherit"/>
                <a:cs typeface="+mj-cs"/>
              </a:rPr>
              <a:t>) </a:t>
            </a:r>
            <a:r>
              <a:rPr lang="ar-EG" altLang="ar-EG" sz="1600" dirty="0" smtClean="0">
                <a:solidFill>
                  <a:srgbClr val="E8EAED"/>
                </a:solidFill>
                <a:latin typeface="inherit"/>
                <a:cs typeface="+mj-cs"/>
              </a:rPr>
              <a:t>between</a:t>
            </a:r>
            <a:r>
              <a:rPr lang="en-US" altLang="ar-EG" sz="1600" dirty="0" smtClean="0">
                <a:solidFill>
                  <a:srgbClr val="E8EAED"/>
                </a:solidFill>
                <a:latin typeface="inherit"/>
                <a:cs typeface="+mj-cs"/>
              </a:rPr>
              <a:t> the</a:t>
            </a:r>
            <a:r>
              <a:rPr lang="ar-EG" altLang="ar-EG" sz="1600" dirty="0" smtClean="0">
                <a:solidFill>
                  <a:srgbClr val="E8EAED"/>
                </a:solidFill>
                <a:latin typeface="inherit"/>
                <a:cs typeface="+mj-cs"/>
              </a:rPr>
              <a:t> department </a:t>
            </a:r>
            <a:r>
              <a:rPr lang="ar-EG" altLang="ar-EG" sz="1600" dirty="0">
                <a:solidFill>
                  <a:srgbClr val="E8EAED"/>
                </a:solidFill>
                <a:latin typeface="inherit"/>
                <a:cs typeface="+mj-cs"/>
              </a:rPr>
              <a:t>of Biochemistry  </a:t>
            </a:r>
            <a:r>
              <a:rPr lang="en-US" altLang="ar-EG" sz="1600" dirty="0">
                <a:solidFill>
                  <a:srgbClr val="E8EAED"/>
                </a:solidFill>
                <a:latin typeface="inherit"/>
                <a:cs typeface="+mj-cs"/>
              </a:rPr>
              <a:t>and Pharmacology &amp; </a:t>
            </a:r>
            <a:r>
              <a:rPr lang="en-US" altLang="ar-EG" sz="1600" dirty="0" smtClean="0">
                <a:solidFill>
                  <a:srgbClr val="E8EAED"/>
                </a:solidFill>
                <a:latin typeface="inherit"/>
                <a:cs typeface="+mj-cs"/>
              </a:rPr>
              <a:t>Toxicology</a:t>
            </a:r>
            <a:endParaRPr lang="ar-EG" altLang="ar-EG" sz="1600" dirty="0" smtClean="0">
              <a:solidFill>
                <a:srgbClr val="E8EAED"/>
              </a:solidFill>
              <a:latin typeface="inherit"/>
              <a:cs typeface="+mj-cs"/>
            </a:endParaRPr>
          </a:p>
          <a:p>
            <a:pPr lvl="0" algn="ctr" rtl="1">
              <a:lnSpc>
                <a:spcPct val="170000"/>
              </a:lnSpc>
              <a:buClr>
                <a:srgbClr val="EF8B67"/>
              </a:buClr>
              <a:buSzPts val="2000"/>
            </a:pPr>
            <a:r>
              <a:rPr lang="en-US" sz="1600" b="1" i="0" dirty="0" smtClean="0">
                <a:solidFill>
                  <a:srgbClr val="FFFF00"/>
                </a:solidFill>
                <a:latin typeface="Times New Roman"/>
                <a:ea typeface="Times New Roman"/>
                <a:cs typeface="+mj-cs"/>
                <a:sym typeface="Times New Roman"/>
              </a:rPr>
              <a:t>By Ministerial decision No. 2533 Date: 27/9/2023 </a:t>
            </a:r>
            <a:endParaRPr sz="1600" dirty="0">
              <a:cs typeface="+mj-cs"/>
            </a:endParaRPr>
          </a:p>
          <a:p>
            <a:pPr marL="171450" lvl="0" indent="-171450" algn="just">
              <a:lnSpc>
                <a:spcPct val="170000"/>
              </a:lnSpc>
              <a:buClr>
                <a:srgbClr val="EF8B67"/>
              </a:buClr>
              <a:buSzPts val="2000"/>
              <a:buFont typeface="Noto Sans Symbols"/>
              <a:buChar char="❑"/>
            </a:pPr>
            <a:r>
              <a:rPr lang="en-US" altLang="ar-EG" sz="1600" dirty="0" smtClean="0">
                <a:solidFill>
                  <a:srgbClr val="E8EAED"/>
                </a:solidFill>
                <a:latin typeface="inherit"/>
                <a:cs typeface="+mj-cs"/>
              </a:rPr>
              <a:t>Diploma </a:t>
            </a:r>
            <a:r>
              <a:rPr lang="ar-EG" altLang="ar-EG" sz="1600" dirty="0" smtClean="0">
                <a:solidFill>
                  <a:srgbClr val="E8EAED"/>
                </a:solidFill>
                <a:latin typeface="inherit"/>
                <a:cs typeface="+mj-cs"/>
              </a:rPr>
              <a:t>in </a:t>
            </a:r>
            <a:r>
              <a:rPr lang="ar-EG" altLang="ar-EG" sz="16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cs typeface="+mj-cs"/>
              </a:rPr>
              <a:t>Pharmacogenomics</a:t>
            </a:r>
            <a:r>
              <a:rPr lang="ar-EG" altLang="ar-EG" sz="1600" dirty="0">
                <a:solidFill>
                  <a:srgbClr val="E8EAED"/>
                </a:solidFill>
                <a:latin typeface="inherit"/>
                <a:cs typeface="+mj-cs"/>
              </a:rPr>
              <a:t> (intermediate </a:t>
            </a:r>
            <a:r>
              <a:rPr lang="en-US" altLang="ar-EG" sz="1600" dirty="0">
                <a:solidFill>
                  <a:srgbClr val="E8EAED"/>
                </a:solidFill>
                <a:latin typeface="inherit"/>
                <a:cs typeface="+mj-cs"/>
              </a:rPr>
              <a:t> degree) </a:t>
            </a:r>
            <a:r>
              <a:rPr lang="ar-EG" altLang="ar-EG" sz="1600" dirty="0">
                <a:solidFill>
                  <a:srgbClr val="E8EAED"/>
                </a:solidFill>
                <a:latin typeface="inherit"/>
                <a:cs typeface="+mj-cs"/>
              </a:rPr>
              <a:t>between</a:t>
            </a:r>
            <a:r>
              <a:rPr lang="en-US" altLang="ar-EG" sz="1600" dirty="0">
                <a:solidFill>
                  <a:srgbClr val="E8EAED"/>
                </a:solidFill>
                <a:latin typeface="inherit"/>
                <a:cs typeface="+mj-cs"/>
              </a:rPr>
              <a:t> the</a:t>
            </a:r>
            <a:r>
              <a:rPr lang="ar-EG" altLang="ar-EG" sz="1600" dirty="0">
                <a:solidFill>
                  <a:srgbClr val="E8EAED"/>
                </a:solidFill>
                <a:latin typeface="inherit"/>
                <a:cs typeface="+mj-cs"/>
              </a:rPr>
              <a:t> department of Biochemistry  </a:t>
            </a:r>
            <a:r>
              <a:rPr lang="en-US" altLang="ar-EG" sz="1600" dirty="0">
                <a:solidFill>
                  <a:srgbClr val="E8EAED"/>
                </a:solidFill>
                <a:latin typeface="inherit"/>
                <a:cs typeface="+mj-cs"/>
              </a:rPr>
              <a:t>and Pharmacology &amp; Toxicology</a:t>
            </a:r>
            <a:endParaRPr lang="ar-EG" altLang="ar-EG" sz="1600" dirty="0">
              <a:solidFill>
                <a:srgbClr val="E8EAED"/>
              </a:solidFill>
              <a:latin typeface="inherit"/>
              <a:cs typeface="+mj-cs"/>
            </a:endParaRPr>
          </a:p>
          <a:p>
            <a:pPr lvl="0" algn="ctr" rtl="1">
              <a:lnSpc>
                <a:spcPct val="170000"/>
              </a:lnSpc>
              <a:buClr>
                <a:srgbClr val="EF8B67"/>
              </a:buClr>
              <a:buSzPts val="2000"/>
            </a:pPr>
            <a:r>
              <a:rPr lang="en-US" sz="1600" b="1" dirty="0">
                <a:solidFill>
                  <a:srgbClr val="FFFF00"/>
                </a:solidFill>
                <a:latin typeface="Times New Roman"/>
                <a:ea typeface="Times New Roman"/>
                <a:cs typeface="+mj-cs"/>
                <a:sym typeface="Times New Roman"/>
              </a:rPr>
              <a:t>By Ministerial decision No. 2533 Date: 27/9/2023 </a:t>
            </a:r>
            <a:endParaRPr lang="en-US" sz="1600" dirty="0">
              <a:cs typeface="+mj-cs"/>
            </a:endParaRPr>
          </a:p>
          <a:p>
            <a:pPr marL="171450" lvl="0" indent="-171450" algn="just">
              <a:lnSpc>
                <a:spcPct val="170000"/>
              </a:lnSpc>
              <a:buClr>
                <a:srgbClr val="EF8B67"/>
              </a:buClr>
              <a:buSzPts val="2000"/>
              <a:buFont typeface="Noto Sans Symbols"/>
              <a:buChar char="❑"/>
            </a:pPr>
            <a:r>
              <a:rPr lang="en-US" altLang="ar-EG" sz="1600" dirty="0" smtClean="0">
                <a:solidFill>
                  <a:srgbClr val="E8EAED"/>
                </a:solidFill>
                <a:latin typeface="inherit"/>
                <a:cs typeface="+mj-cs"/>
              </a:rPr>
              <a:t>Professional Diploma </a:t>
            </a:r>
            <a:r>
              <a:rPr lang="ar-EG" altLang="ar-EG" sz="1600" dirty="0">
                <a:solidFill>
                  <a:srgbClr val="E8EAED"/>
                </a:solidFill>
                <a:latin typeface="inherit"/>
                <a:cs typeface="+mj-cs"/>
              </a:rPr>
              <a:t>in </a:t>
            </a:r>
            <a:r>
              <a:rPr lang="en-US" sz="1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Pharmacovigilance &amp; </a:t>
            </a:r>
            <a:r>
              <a:rPr lang="en-US" b="1" u="sng" dirty="0"/>
              <a:t>Regulatory Affairs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ar-EG" altLang="ar-EG" sz="1600" dirty="0" smtClean="0">
                <a:solidFill>
                  <a:srgbClr val="E8EAED"/>
                </a:solidFill>
                <a:latin typeface="inherit"/>
                <a:cs typeface="+mj-cs"/>
              </a:rPr>
              <a:t> </a:t>
            </a:r>
            <a:r>
              <a:rPr lang="ar-EG" altLang="ar-EG" sz="1600" dirty="0" smtClean="0">
                <a:solidFill>
                  <a:srgbClr val="E8EAED"/>
                </a:solidFill>
                <a:latin typeface="inherit"/>
                <a:cs typeface="+mj-cs"/>
              </a:rPr>
              <a:t>(intermediate </a:t>
            </a:r>
            <a:r>
              <a:rPr lang="en-US" altLang="ar-EG" sz="1600" dirty="0" smtClean="0">
                <a:solidFill>
                  <a:srgbClr val="E8EAED"/>
                </a:solidFill>
                <a:latin typeface="inherit"/>
                <a:cs typeface="+mj-cs"/>
              </a:rPr>
              <a:t> degree) </a:t>
            </a:r>
            <a:r>
              <a:rPr lang="ar-EG" altLang="ar-EG" sz="1600" dirty="0" smtClean="0">
                <a:solidFill>
                  <a:srgbClr val="E8EAED"/>
                </a:solidFill>
                <a:latin typeface="inherit"/>
                <a:cs typeface="+mj-cs"/>
              </a:rPr>
              <a:t>between</a:t>
            </a:r>
            <a:r>
              <a:rPr lang="en-US" altLang="ar-EG" sz="1600" dirty="0" smtClean="0">
                <a:solidFill>
                  <a:srgbClr val="E8EAED"/>
                </a:solidFill>
                <a:latin typeface="inherit"/>
                <a:cs typeface="+mj-cs"/>
              </a:rPr>
              <a:t> </a:t>
            </a:r>
            <a:r>
              <a:rPr lang="en-US" altLang="ar-EG" sz="1600" dirty="0">
                <a:solidFill>
                  <a:srgbClr val="E8EAED"/>
                </a:solidFill>
                <a:latin typeface="inherit"/>
                <a:cs typeface="+mj-cs"/>
              </a:rPr>
              <a:t>the</a:t>
            </a:r>
            <a:r>
              <a:rPr lang="ar-EG" altLang="ar-EG" sz="1600" dirty="0">
                <a:solidFill>
                  <a:srgbClr val="E8EAED"/>
                </a:solidFill>
                <a:latin typeface="inherit"/>
                <a:cs typeface="+mj-cs"/>
              </a:rPr>
              <a:t> department of </a:t>
            </a:r>
            <a:r>
              <a:rPr lang="en-US" altLang="ar-EG" sz="1600" dirty="0" smtClean="0">
                <a:solidFill>
                  <a:srgbClr val="E8EAED"/>
                </a:solidFill>
                <a:latin typeface="inherit"/>
                <a:cs typeface="+mj-cs"/>
              </a:rPr>
              <a:t>Clinical Pharmacy and Pharmacy Practice</a:t>
            </a:r>
            <a:r>
              <a:rPr lang="ar-EG" altLang="ar-EG" sz="1600" dirty="0" smtClean="0">
                <a:solidFill>
                  <a:srgbClr val="E8EAED"/>
                </a:solidFill>
                <a:latin typeface="inherit"/>
                <a:cs typeface="+mj-cs"/>
              </a:rPr>
              <a:t>  </a:t>
            </a:r>
            <a:r>
              <a:rPr lang="en-US" altLang="ar-EG" sz="1600" dirty="0">
                <a:solidFill>
                  <a:srgbClr val="E8EAED"/>
                </a:solidFill>
                <a:latin typeface="inherit"/>
                <a:cs typeface="+mj-cs"/>
              </a:rPr>
              <a:t>and </a:t>
            </a:r>
            <a:r>
              <a:rPr lang="en-US" altLang="ar-EG" sz="1600" dirty="0" smtClean="0">
                <a:solidFill>
                  <a:srgbClr val="E8EAED"/>
                </a:solidFill>
                <a:latin typeface="inherit"/>
                <a:cs typeface="+mj-cs"/>
              </a:rPr>
              <a:t>Pharmaceutics</a:t>
            </a:r>
            <a:endParaRPr lang="ar-EG" altLang="ar-EG" sz="1600" dirty="0">
              <a:solidFill>
                <a:srgbClr val="E8EAED"/>
              </a:solidFill>
              <a:latin typeface="inherit"/>
              <a:cs typeface="+mj-cs"/>
            </a:endParaRPr>
          </a:p>
          <a:p>
            <a:pPr lvl="0" algn="ctr" rtl="1">
              <a:lnSpc>
                <a:spcPct val="170000"/>
              </a:lnSpc>
              <a:buClr>
                <a:srgbClr val="EF8B67"/>
              </a:buClr>
              <a:buSzPts val="2000"/>
            </a:pPr>
            <a:r>
              <a:rPr lang="en-US" sz="1600" b="1" dirty="0">
                <a:solidFill>
                  <a:srgbClr val="FFFF00"/>
                </a:solidFill>
                <a:latin typeface="Times New Roman"/>
                <a:ea typeface="Times New Roman"/>
                <a:cs typeface="+mj-cs"/>
                <a:sym typeface="Times New Roman"/>
              </a:rPr>
              <a:t>By Ministerial decision No. </a:t>
            </a:r>
            <a:r>
              <a:rPr lang="en-US" sz="1600" b="1" dirty="0" smtClean="0">
                <a:solidFill>
                  <a:srgbClr val="FFFF00"/>
                </a:solidFill>
                <a:latin typeface="Times New Roman"/>
                <a:ea typeface="Times New Roman"/>
                <a:cs typeface="+mj-cs"/>
                <a:sym typeface="Times New Roman"/>
              </a:rPr>
              <a:t>396 </a:t>
            </a:r>
            <a:r>
              <a:rPr lang="en-US" sz="1600" b="1" dirty="0">
                <a:solidFill>
                  <a:srgbClr val="FFFF00"/>
                </a:solidFill>
                <a:latin typeface="Times New Roman"/>
                <a:ea typeface="Times New Roman"/>
                <a:cs typeface="+mj-cs"/>
                <a:sym typeface="Times New Roman"/>
              </a:rPr>
              <a:t>Date: </a:t>
            </a:r>
            <a:r>
              <a:rPr lang="en-US" sz="1600" b="1" dirty="0" smtClean="0">
                <a:solidFill>
                  <a:srgbClr val="FFFF00"/>
                </a:solidFill>
                <a:latin typeface="Times New Roman"/>
                <a:ea typeface="Times New Roman"/>
                <a:cs typeface="+mj-cs"/>
                <a:sym typeface="Times New Roman"/>
              </a:rPr>
              <a:t>20/2/2024 </a:t>
            </a:r>
            <a:endParaRPr lang="en-US" sz="1600" dirty="0">
              <a:cs typeface="+mj-cs"/>
            </a:endParaRPr>
          </a:p>
          <a:p>
            <a:pPr marL="171450" lvl="0" indent="-171450" algn="just">
              <a:lnSpc>
                <a:spcPct val="170000"/>
              </a:lnSpc>
              <a:buClr>
                <a:srgbClr val="EF8B67"/>
              </a:buClr>
              <a:buSzPts val="2000"/>
              <a:buFont typeface="Noto Sans Symbols"/>
              <a:buChar char="❑"/>
            </a:pPr>
            <a:r>
              <a:rPr lang="en-US" altLang="ar-EG" sz="1600" dirty="0">
                <a:solidFill>
                  <a:srgbClr val="E8EAED"/>
                </a:solidFill>
                <a:latin typeface="inherit"/>
                <a:cs typeface="+mj-cs"/>
              </a:rPr>
              <a:t>Professional </a:t>
            </a:r>
            <a:r>
              <a:rPr lang="en-US" altLang="ar-EG" sz="1600" dirty="0" smtClean="0">
                <a:solidFill>
                  <a:srgbClr val="E8EAED"/>
                </a:solidFill>
                <a:latin typeface="inherit"/>
                <a:cs typeface="+mj-cs"/>
              </a:rPr>
              <a:t>Master </a:t>
            </a:r>
            <a:r>
              <a:rPr lang="ar-EG" altLang="ar-EG" sz="1600" dirty="0">
                <a:solidFill>
                  <a:srgbClr val="E8EAED"/>
                </a:solidFill>
                <a:latin typeface="inherit"/>
                <a:cs typeface="+mj-cs"/>
              </a:rPr>
              <a:t>in </a:t>
            </a:r>
            <a:r>
              <a:rPr lang="en-US" sz="1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Pharmacovigilance &amp; </a:t>
            </a:r>
            <a:r>
              <a:rPr lang="en-US" b="1" u="sng" dirty="0"/>
              <a:t>Regulatory Affairs</a:t>
            </a:r>
            <a:r>
              <a:rPr lang="ar-EG" altLang="ar-EG" sz="1600" u="sng" dirty="0" smtClean="0">
                <a:solidFill>
                  <a:srgbClr val="E8EAED"/>
                </a:solidFill>
                <a:latin typeface="inherit"/>
                <a:cs typeface="+mj-cs"/>
              </a:rPr>
              <a:t> </a:t>
            </a:r>
            <a:r>
              <a:rPr lang="en-US" altLang="ar-EG" sz="1600" dirty="0" smtClean="0">
                <a:solidFill>
                  <a:srgbClr val="E8EAED"/>
                </a:solidFill>
                <a:latin typeface="inherit"/>
                <a:cs typeface="+mj-cs"/>
              </a:rPr>
              <a:t>at the</a:t>
            </a:r>
            <a:r>
              <a:rPr lang="ar-EG" altLang="ar-EG" sz="1600" dirty="0" smtClean="0">
                <a:solidFill>
                  <a:srgbClr val="E8EAED"/>
                </a:solidFill>
                <a:latin typeface="inherit"/>
                <a:cs typeface="+mj-cs"/>
              </a:rPr>
              <a:t> </a:t>
            </a:r>
            <a:r>
              <a:rPr lang="ar-EG" altLang="ar-EG" sz="1600" dirty="0">
                <a:solidFill>
                  <a:srgbClr val="E8EAED"/>
                </a:solidFill>
                <a:latin typeface="inherit"/>
                <a:cs typeface="+mj-cs"/>
              </a:rPr>
              <a:t>department of </a:t>
            </a:r>
            <a:r>
              <a:rPr lang="en-US" altLang="ar-EG" sz="1600" dirty="0">
                <a:solidFill>
                  <a:srgbClr val="E8EAED"/>
                </a:solidFill>
                <a:latin typeface="inherit"/>
                <a:cs typeface="+mj-cs"/>
              </a:rPr>
              <a:t>Clinical Pharmacy and </a:t>
            </a:r>
            <a:r>
              <a:rPr lang="en-US" altLang="ar-EG" sz="1600" dirty="0" smtClean="0">
                <a:solidFill>
                  <a:srgbClr val="E8EAED"/>
                </a:solidFill>
                <a:latin typeface="inherit"/>
                <a:cs typeface="+mj-cs"/>
              </a:rPr>
              <a:t>Pharmacy Practice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ar-EG" altLang="ar-EG" sz="1600" b="1" dirty="0">
                <a:solidFill>
                  <a:srgbClr val="FFFF00"/>
                </a:solidFill>
                <a:latin typeface="inherit"/>
                <a:cs typeface="+mj-cs"/>
              </a:rPr>
              <a:t>Waiting for the ministerial decision after obtaining the approval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ar-EG" altLang="ar-EG" sz="1600" b="1" dirty="0">
                <a:solidFill>
                  <a:srgbClr val="FFFF00"/>
                </a:solidFill>
                <a:latin typeface="inherit"/>
                <a:cs typeface="+mj-cs"/>
              </a:rPr>
              <a:t>of the University’s Graduate Studies and Research Committee,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ar-EG" altLang="ar-EG" sz="1600" b="1" dirty="0">
                <a:solidFill>
                  <a:srgbClr val="FFFF00"/>
                </a:solidFill>
                <a:latin typeface="inherit"/>
                <a:cs typeface="+mj-cs"/>
              </a:rPr>
              <a:t>held on </a:t>
            </a:r>
            <a:r>
              <a:rPr lang="en-US" altLang="ar-EG" sz="1600" b="1" dirty="0">
                <a:solidFill>
                  <a:srgbClr val="FFFF00"/>
                </a:solidFill>
                <a:latin typeface="inherit"/>
                <a:cs typeface="+mj-cs"/>
              </a:rPr>
              <a:t>22/5/2024</a:t>
            </a:r>
            <a:r>
              <a:rPr lang="ar-EG" altLang="ar-EG" sz="1600" b="1" dirty="0">
                <a:solidFill>
                  <a:srgbClr val="FFFF00"/>
                </a:solidFill>
                <a:latin typeface="inherit"/>
                <a:cs typeface="+mj-cs"/>
              </a:rPr>
              <a:t> and extending until  </a:t>
            </a:r>
            <a:r>
              <a:rPr lang="en-US" altLang="ar-EG" sz="1600" b="1" dirty="0">
                <a:solidFill>
                  <a:srgbClr val="FFFF00"/>
                </a:solidFill>
                <a:latin typeface="inherit"/>
                <a:cs typeface="+mj-cs"/>
              </a:rPr>
              <a:t>30/5/2024</a:t>
            </a:r>
            <a:endParaRPr lang="ar-EG" altLang="ar-EG" sz="1200" b="1" dirty="0">
              <a:solidFill>
                <a:srgbClr val="FFFF00"/>
              </a:solidFill>
              <a:latin typeface="Arial" panose="020B0604020202020204" pitchFamily="34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9"/>
          <p:cNvSpPr txBox="1">
            <a:spLocks noGrp="1"/>
          </p:cNvSpPr>
          <p:nvPr>
            <p:ph type="title"/>
          </p:nvPr>
        </p:nvSpPr>
        <p:spPr>
          <a:xfrm>
            <a:off x="4169783" y="-605527"/>
            <a:ext cx="748501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ar-EG" sz="3600" b="1" dirty="0" smtClean="0">
                <a:solidFill>
                  <a:srgbClr val="0070C0"/>
                </a:solidFill>
                <a:latin typeface="inherit"/>
              </a:rPr>
              <a:t>New Degrees under</a:t>
            </a:r>
            <a:r>
              <a:rPr lang="ar-EG" altLang="ar-EG" sz="3600" b="1" dirty="0" smtClean="0">
                <a:solidFill>
                  <a:srgbClr val="0070C0"/>
                </a:solidFill>
                <a:latin typeface="inherit"/>
              </a:rPr>
              <a:t> construction</a:t>
            </a:r>
            <a:endParaRPr lang="ar-EG" altLang="ar-EG" sz="3600" b="1" dirty="0">
              <a:solidFill>
                <a:srgbClr val="0070C0"/>
              </a:solidFill>
              <a:latin typeface="inherit"/>
            </a:endParaRPr>
          </a:p>
        </p:txBody>
      </p:sp>
      <p:pic>
        <p:nvPicPr>
          <p:cNvPr id="361" name="Google Shape;361;p9" descr="A close up of a plant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9" r="28"/>
          <a:stretch/>
        </p:blipFill>
        <p:spPr>
          <a:xfrm>
            <a:off x="0" y="0"/>
            <a:ext cx="312202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9"/>
          <p:cNvSpPr txBox="1">
            <a:spLocks noGrp="1"/>
          </p:cNvSpPr>
          <p:nvPr>
            <p:ph type="body" idx="1"/>
          </p:nvPr>
        </p:nvSpPr>
        <p:spPr>
          <a:xfrm>
            <a:off x="3516923" y="1127139"/>
            <a:ext cx="8379372" cy="344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indent="-457200" algn="just">
              <a:buSzPts val="2000"/>
              <a:buFont typeface="+mj-lt"/>
              <a:buAutoNum type="arabicParenR"/>
            </a:pPr>
            <a:r>
              <a:rPr lang="en-US" altLang="ar-EG" sz="2400" dirty="0" smtClean="0">
                <a:solidFill>
                  <a:srgbClr val="E8EAED"/>
                </a:solidFill>
                <a:latin typeface="inherit"/>
              </a:rPr>
              <a:t>Professional Diploma </a:t>
            </a:r>
            <a:r>
              <a:rPr lang="ar-EG" altLang="ar-EG" sz="2400" dirty="0">
                <a:solidFill>
                  <a:srgbClr val="E8EAED"/>
                </a:solidFill>
                <a:latin typeface="inherit"/>
              </a:rPr>
              <a:t>in </a:t>
            </a:r>
            <a:r>
              <a:rPr lang="en-US" altLang="ar-EG" sz="2400" b="1" u="sng" dirty="0" err="1" smtClean="0">
                <a:solidFill>
                  <a:srgbClr val="FFFF00"/>
                </a:solidFill>
                <a:latin typeface="inherit"/>
              </a:rPr>
              <a:t>Soprts</a:t>
            </a:r>
            <a:r>
              <a:rPr lang="en-US" altLang="ar-EG" sz="2400" b="1" u="sng" dirty="0" smtClean="0">
                <a:solidFill>
                  <a:srgbClr val="FFFF00"/>
                </a:solidFill>
                <a:latin typeface="inherit"/>
              </a:rPr>
              <a:t> Pharmacy Practice </a:t>
            </a:r>
            <a:r>
              <a:rPr lang="ar-EG" altLang="ar-EG" sz="2400" dirty="0" smtClean="0">
                <a:solidFill>
                  <a:srgbClr val="FFFF00"/>
                </a:solidFill>
                <a:latin typeface="inherit"/>
              </a:rPr>
              <a:t> </a:t>
            </a:r>
            <a:r>
              <a:rPr lang="en-US" altLang="ar-EG" sz="2400" dirty="0">
                <a:solidFill>
                  <a:srgbClr val="E8EAED"/>
                </a:solidFill>
                <a:latin typeface="inherit"/>
              </a:rPr>
              <a:t>at the</a:t>
            </a:r>
            <a:r>
              <a:rPr lang="ar-EG" altLang="ar-EG" sz="2400" dirty="0">
                <a:solidFill>
                  <a:srgbClr val="E8EAED"/>
                </a:solidFill>
                <a:latin typeface="inherit"/>
              </a:rPr>
              <a:t> department of </a:t>
            </a:r>
            <a:r>
              <a:rPr lang="en-US" altLang="ar-EG" sz="2400" dirty="0">
                <a:solidFill>
                  <a:srgbClr val="E8EAED"/>
                </a:solidFill>
                <a:latin typeface="inherit"/>
              </a:rPr>
              <a:t>Clinical Pharmacy and Pharmacy Practice </a:t>
            </a:r>
          </a:p>
          <a:p>
            <a:pPr indent="-457200" algn="just">
              <a:buSzPts val="2000"/>
              <a:buFont typeface="+mj-lt"/>
              <a:buAutoNum type="arabicParenR"/>
            </a:pPr>
            <a:r>
              <a:rPr lang="en-US" altLang="ar-EG" sz="2400" dirty="0" smtClean="0">
                <a:solidFill>
                  <a:srgbClr val="E8EAED"/>
                </a:solidFill>
                <a:latin typeface="inherit"/>
              </a:rPr>
              <a:t>Professional Master </a:t>
            </a:r>
            <a:r>
              <a:rPr lang="ar-EG" altLang="ar-EG" sz="2400" dirty="0">
                <a:solidFill>
                  <a:srgbClr val="E8EAED"/>
                </a:solidFill>
                <a:latin typeface="inherit"/>
              </a:rPr>
              <a:t>in </a:t>
            </a:r>
            <a:r>
              <a:rPr lang="en-US" altLang="ar-EG" sz="2400" b="1" u="sng" dirty="0" smtClean="0">
                <a:solidFill>
                  <a:srgbClr val="FFFF00"/>
                </a:solidFill>
                <a:latin typeface="inherit"/>
              </a:rPr>
              <a:t>Radio Pharmacy </a:t>
            </a:r>
            <a:r>
              <a:rPr lang="en-US" altLang="ar-EG" sz="2400" dirty="0" smtClean="0">
                <a:solidFill>
                  <a:srgbClr val="E8EAED"/>
                </a:solidFill>
                <a:latin typeface="inherit"/>
              </a:rPr>
              <a:t>at </a:t>
            </a:r>
            <a:r>
              <a:rPr lang="en-US" altLang="ar-EG" sz="2400" dirty="0">
                <a:solidFill>
                  <a:srgbClr val="E8EAED"/>
                </a:solidFill>
                <a:latin typeface="inherit"/>
              </a:rPr>
              <a:t>the</a:t>
            </a:r>
            <a:r>
              <a:rPr lang="ar-EG" altLang="ar-EG" sz="2400" dirty="0">
                <a:solidFill>
                  <a:srgbClr val="E8EAED"/>
                </a:solidFill>
                <a:latin typeface="inherit"/>
              </a:rPr>
              <a:t> department of </a:t>
            </a:r>
            <a:r>
              <a:rPr lang="en-US" altLang="ar-EG" sz="2400" dirty="0" smtClean="0">
                <a:solidFill>
                  <a:srgbClr val="E8EAED"/>
                </a:solidFill>
                <a:latin typeface="inherit"/>
              </a:rPr>
              <a:t>Pharmaceutical Analytical Chemistry</a:t>
            </a:r>
            <a:endParaRPr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indent="-45720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+mj-lt"/>
              <a:buAutoNum type="arabicParenR"/>
            </a:pPr>
            <a:r>
              <a:rPr lang="en-US" altLang="ar-EG" sz="2400" dirty="0" smtClean="0">
                <a:solidFill>
                  <a:srgbClr val="E8EAED"/>
                </a:solidFill>
                <a:latin typeface="inherit"/>
              </a:rPr>
              <a:t>Master </a:t>
            </a:r>
            <a:r>
              <a:rPr lang="en-US" altLang="ar-EG" sz="2400" dirty="0">
                <a:solidFill>
                  <a:srgbClr val="E8EAED"/>
                </a:solidFill>
                <a:latin typeface="inherit"/>
              </a:rPr>
              <a:t>in </a:t>
            </a:r>
            <a:r>
              <a:rPr lang="en-US" altLang="ar-EG" sz="2400" b="1" u="sng" dirty="0" smtClean="0">
                <a:solidFill>
                  <a:srgbClr val="FFFF00"/>
                </a:solidFill>
                <a:latin typeface="inherit"/>
              </a:rPr>
              <a:t>Drug </a:t>
            </a:r>
            <a:r>
              <a:rPr lang="en-US" altLang="ar-EG" sz="2400" b="1" u="sng" dirty="0" smtClean="0">
                <a:solidFill>
                  <a:srgbClr val="FFFF00"/>
                </a:solidFill>
                <a:latin typeface="inherit"/>
              </a:rPr>
              <a:t>Design </a:t>
            </a:r>
            <a:r>
              <a:rPr lang="en-US" altLang="ar-EG" sz="2400" dirty="0" smtClean="0">
                <a:solidFill>
                  <a:srgbClr val="E8EAED"/>
                </a:solidFill>
                <a:latin typeface="inherit"/>
              </a:rPr>
              <a:t>at </a:t>
            </a:r>
            <a:r>
              <a:rPr lang="en-US" altLang="ar-EG" sz="2400" dirty="0">
                <a:solidFill>
                  <a:srgbClr val="E8EAED"/>
                </a:solidFill>
                <a:latin typeface="inherit"/>
              </a:rPr>
              <a:t>the department of Pharmaceutical </a:t>
            </a:r>
            <a:r>
              <a:rPr lang="en-US" altLang="ar-EG" sz="2400" dirty="0" smtClean="0">
                <a:solidFill>
                  <a:srgbClr val="E8EAED"/>
                </a:solidFill>
                <a:latin typeface="inherit"/>
              </a:rPr>
              <a:t>Chemistry, it is a double degree between Faculty of Pharmacy – Alexandria University and Caen </a:t>
            </a:r>
            <a:r>
              <a:rPr lang="en-US" altLang="ar-EG" sz="2400" dirty="0" err="1" smtClean="0">
                <a:solidFill>
                  <a:srgbClr val="E8EAED"/>
                </a:solidFill>
                <a:latin typeface="inherit"/>
              </a:rPr>
              <a:t>Normandie</a:t>
            </a:r>
            <a:r>
              <a:rPr lang="en-US" altLang="ar-EG" sz="2400" dirty="0" smtClean="0">
                <a:solidFill>
                  <a:srgbClr val="E8EAED"/>
                </a:solidFill>
                <a:latin typeface="inherit"/>
              </a:rPr>
              <a:t> - </a:t>
            </a:r>
            <a:r>
              <a:rPr lang="en-US" altLang="ar-EG" sz="2400" dirty="0">
                <a:solidFill>
                  <a:srgbClr val="E8EAED"/>
                </a:solidFill>
                <a:latin typeface="inherit"/>
              </a:rPr>
              <a:t>F</a:t>
            </a:r>
            <a:r>
              <a:rPr lang="en-US" altLang="ar-EG" sz="2400" dirty="0" smtClean="0">
                <a:solidFill>
                  <a:srgbClr val="E8EAED"/>
                </a:solidFill>
                <a:latin typeface="inherit"/>
              </a:rPr>
              <a:t>rance</a:t>
            </a:r>
            <a:endParaRPr lang="en-US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3" name="Google Shape;363;p9"/>
          <p:cNvSpPr/>
          <p:nvPr/>
        </p:nvSpPr>
        <p:spPr>
          <a:xfrm>
            <a:off x="3304904" y="4860431"/>
            <a:ext cx="2926079" cy="1893066"/>
          </a:xfrm>
          <a:prstGeom prst="roundRect">
            <a:avLst>
              <a:gd name="adj" fmla="val 16667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 w="1077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64" name="Google Shape;364;p9"/>
          <p:cNvSpPr/>
          <p:nvPr/>
        </p:nvSpPr>
        <p:spPr>
          <a:xfrm>
            <a:off x="6541016" y="4860431"/>
            <a:ext cx="2742552" cy="1893066"/>
          </a:xfrm>
          <a:prstGeom prst="pentagon">
            <a:avLst>
              <a:gd name="hf" fmla="val 105146"/>
              <a:gd name="vf" fmla="val 110557"/>
            </a:avLst>
          </a:prstGeom>
          <a:blipFill rotWithShape="1">
            <a:blip r:embed="rId5">
              <a:alphaModFix/>
            </a:blip>
            <a:stretch>
              <a:fillRect/>
            </a:stretch>
          </a:blipFill>
          <a:ln w="1077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65" name="Google Shape;365;p9"/>
          <p:cNvSpPr/>
          <p:nvPr/>
        </p:nvSpPr>
        <p:spPr>
          <a:xfrm>
            <a:off x="9593602" y="4860431"/>
            <a:ext cx="2411163" cy="1893066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 w="10775" cap="flat" cmpd="sng">
            <a:solidFill>
              <a:srgbClr val="9934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afVTI">
  <a:themeElements>
    <a:clrScheme name="Leaf">
      <a:dk1>
        <a:srgbClr val="000000"/>
      </a:dk1>
      <a:lt1>
        <a:srgbClr val="FFFFFF"/>
      </a:lt1>
      <a:dk2>
        <a:srgbClr val="732124"/>
      </a:dk2>
      <a:lt2>
        <a:srgbClr val="F0EDE5"/>
      </a:lt2>
      <a:accent1>
        <a:srgbClr val="D34817"/>
      </a:accent1>
      <a:accent2>
        <a:srgbClr val="A68D65"/>
      </a:accent2>
      <a:accent3>
        <a:srgbClr val="728377"/>
      </a:accent3>
      <a:accent4>
        <a:srgbClr val="B4797B"/>
      </a:accent4>
      <a:accent5>
        <a:srgbClr val="CE8439"/>
      </a:accent5>
      <a:accent6>
        <a:srgbClr val="CF3A2A"/>
      </a:accent6>
      <a:hlink>
        <a:srgbClr val="D06853"/>
      </a:hlink>
      <a:folHlink>
        <a:srgbClr val="B6777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2111</Words>
  <Application>Microsoft Office PowerPoint</Application>
  <PresentationFormat>Widescreen</PresentationFormat>
  <Paragraphs>523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Avenir</vt:lpstr>
      <vt:lpstr>Avenir Next LT Pro Light</vt:lpstr>
      <vt:lpstr>Calibri</vt:lpstr>
      <vt:lpstr>inherit</vt:lpstr>
      <vt:lpstr>Noto Sans Symbols</vt:lpstr>
      <vt:lpstr>Rockwell</vt:lpstr>
      <vt:lpstr>Times New Roman</vt:lpstr>
      <vt:lpstr>Wingdings</vt:lpstr>
      <vt:lpstr>LeafVTI</vt:lpstr>
      <vt:lpstr>Annual Report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degrees in the field of postgraduate studies </vt:lpstr>
      <vt:lpstr>New Degrees under construction</vt:lpstr>
      <vt:lpstr>Some Modifications to previously existing degrees </vt:lpstr>
      <vt:lpstr>Post grade Programs in Academic Year 2023-2024</vt:lpstr>
      <vt:lpstr>Professional Certificates</vt:lpstr>
      <vt:lpstr>PowerPoint Presentation</vt:lpstr>
      <vt:lpstr>PowerPoint Presentation</vt:lpstr>
      <vt:lpstr>PowerPoint Presentation</vt:lpstr>
      <vt:lpstr>PowerPoint Presentation</vt:lpstr>
      <vt:lpstr>Statement of academic leave </vt:lpstr>
      <vt:lpstr>International &amp; Local Confenernce</vt:lpstr>
      <vt:lpstr>PowerPoint Presentation</vt:lpstr>
      <vt:lpstr>JOURNAL OF ADVANCED PHARMACEUTICAL SCIENCES </vt:lpstr>
      <vt:lpstr>An EDITORIAL BOARD for the Faculty magazine was formed in the gradue studies committee at the session held on 11/3/2023 and the Faculty council held on 17/3/2023 and extending until 24/3/2023 by the following gentleman whose names are:</vt:lpstr>
      <vt:lpstr>The ISSN was obtained for the Faculty's journal  " JOURNAL OF ADVANCED PHARMACEUTICAL SCIENCES “ in November 2023 </vt:lpstr>
      <vt:lpstr>Faculty  library </vt:lpstr>
      <vt:lpstr>Faculty members benefiting from local/international academic exchange programs</vt:lpstr>
      <vt:lpstr>New Students in Diploma during  academic year 2023-2024</vt:lpstr>
      <vt:lpstr>The Students have been awarded Diploma in 2023-2024</vt:lpstr>
      <vt:lpstr>Professional Degree  Pharm D</vt:lpstr>
      <vt:lpstr> Registered Student and graduates in Doctor of Philosophy in Pharmaceutical Sciences in 2023-2024</vt:lpstr>
      <vt:lpstr>Registered Student and graduates in Master in Pharmaceutical Sciences in 2023-2024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التقرير السنوي</dc:title>
  <dc:creator>اسراء مصطفى السيد أحمد  سكرتارية دراسات كلية الصيدلة</dc:creator>
  <cp:lastModifiedBy>DeanOffice</cp:lastModifiedBy>
  <cp:revision>57</cp:revision>
  <dcterms:created xsi:type="dcterms:W3CDTF">2024-08-15T14:24:27Z</dcterms:created>
  <dcterms:modified xsi:type="dcterms:W3CDTF">2024-09-30T09:16:28Z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0x010100693211191526A343B9D4ACF8368AB783</vt:lpwstr>
  </property>
</Properties>
</file>